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handoutMasterIdLst>
    <p:handoutMasterId r:id="rId78"/>
  </p:handoutMasterIdLst>
  <p:sldIdLst>
    <p:sldId id="327" r:id="rId2"/>
    <p:sldId id="326" r:id="rId3"/>
    <p:sldId id="328" r:id="rId4"/>
    <p:sldId id="366" r:id="rId5"/>
    <p:sldId id="309" r:id="rId6"/>
    <p:sldId id="340" r:id="rId7"/>
    <p:sldId id="341" r:id="rId8"/>
    <p:sldId id="323" r:id="rId9"/>
    <p:sldId id="349" r:id="rId10"/>
    <p:sldId id="363" r:id="rId11"/>
    <p:sldId id="364" r:id="rId12"/>
    <p:sldId id="365" r:id="rId13"/>
    <p:sldId id="389" r:id="rId14"/>
    <p:sldId id="391" r:id="rId15"/>
    <p:sldId id="384" r:id="rId16"/>
    <p:sldId id="385" r:id="rId17"/>
    <p:sldId id="369" r:id="rId18"/>
    <p:sldId id="370" r:id="rId19"/>
    <p:sldId id="386" r:id="rId20"/>
    <p:sldId id="388" r:id="rId21"/>
    <p:sldId id="392" r:id="rId22"/>
    <p:sldId id="355" r:id="rId23"/>
    <p:sldId id="358" r:id="rId24"/>
    <p:sldId id="354" r:id="rId25"/>
    <p:sldId id="356" r:id="rId26"/>
    <p:sldId id="357" r:id="rId27"/>
    <p:sldId id="375" r:id="rId28"/>
    <p:sldId id="393" r:id="rId29"/>
    <p:sldId id="400" r:id="rId30"/>
    <p:sldId id="377" r:id="rId31"/>
    <p:sldId id="379" r:id="rId32"/>
    <p:sldId id="401" r:id="rId33"/>
    <p:sldId id="402" r:id="rId34"/>
    <p:sldId id="378" r:id="rId35"/>
    <p:sldId id="380" r:id="rId36"/>
    <p:sldId id="381" r:id="rId37"/>
    <p:sldId id="394" r:id="rId38"/>
    <p:sldId id="395" r:id="rId39"/>
    <p:sldId id="396" r:id="rId40"/>
    <p:sldId id="397" r:id="rId41"/>
    <p:sldId id="398" r:id="rId42"/>
    <p:sldId id="399" r:id="rId43"/>
    <p:sldId id="403" r:id="rId44"/>
    <p:sldId id="404" r:id="rId45"/>
    <p:sldId id="405" r:id="rId46"/>
    <p:sldId id="382" r:id="rId47"/>
    <p:sldId id="406" r:id="rId48"/>
    <p:sldId id="407" r:id="rId49"/>
    <p:sldId id="408" r:id="rId50"/>
    <p:sldId id="383" r:id="rId51"/>
    <p:sldId id="410" r:id="rId52"/>
    <p:sldId id="371" r:id="rId53"/>
    <p:sldId id="411" r:id="rId54"/>
    <p:sldId id="412" r:id="rId55"/>
    <p:sldId id="413" r:id="rId56"/>
    <p:sldId id="414" r:id="rId57"/>
    <p:sldId id="415" r:id="rId58"/>
    <p:sldId id="416" r:id="rId59"/>
    <p:sldId id="428" r:id="rId60"/>
    <p:sldId id="425" r:id="rId61"/>
    <p:sldId id="426" r:id="rId62"/>
    <p:sldId id="42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29" r:id="rId71"/>
    <p:sldId id="259" r:id="rId72"/>
    <p:sldId id="265" r:id="rId73"/>
    <p:sldId id="345" r:id="rId74"/>
    <p:sldId id="362" r:id="rId75"/>
    <p:sldId id="417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1144"/>
    <a:srgbClr val="1C3158"/>
    <a:srgbClr val="458987"/>
    <a:srgbClr val="84C0C0"/>
    <a:srgbClr val="00CC99"/>
    <a:srgbClr val="2B398E"/>
    <a:srgbClr val="2B395F"/>
    <a:srgbClr val="384A7B"/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472" autoAdjust="0"/>
  </p:normalViewPr>
  <p:slideViewPr>
    <p:cSldViewPr snapToGrid="0">
      <p:cViewPr>
        <p:scale>
          <a:sx n="117" d="100"/>
          <a:sy n="117" d="100"/>
        </p:scale>
        <p:origin x="-145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1D696DF-B5F5-4A97-A08A-457668EDD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DB4E31E-B79D-47A5-8C4C-FC9FB5E9B5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35590-76EF-4D6F-B07A-F36678DC9441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4E58D3A-F219-4004-AB61-A30233C66B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1A37353-C0B3-4711-982D-003C627EF8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63611-6D4F-457B-B301-02FEF99BA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29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9F9F4-1E6D-443D-B694-D81843789E5F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827F2-CFEE-4A9D-8DC1-26C59A9E4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546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https://labs-org.ru/python-1/#i-3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827F2-CFEE-4A9D-8DC1-26C59A9E48E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6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https://pythonchik.ru/osnovy/kommentarii-v-python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827F2-CFEE-4A9D-8DC1-26C59A9E48E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https://pythonchik.ru/osnovy/kommentarii-v-python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827F2-CFEE-4A9D-8DC1-26C59A9E48E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2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https://pythonchik.ru/osnovy/kommentarii-v-python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827F2-CFEE-4A9D-8DC1-26C59A9E48E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38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https://pythonchik.ru/osnovy/kommentarii-v-python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827F2-CFEE-4A9D-8DC1-26C59A9E48E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0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extLst>
              <a:ext uri="{FF2B5EF4-FFF2-40B4-BE49-F238E27FC236}">
                <a16:creationId xmlns:a16="http://schemas.microsoft.com/office/drawing/2014/main" xmlns="" id="{59F51D6E-E750-47BC-8E05-8490A86062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2064844"/>
            <a:ext cx="9144000" cy="3826997"/>
          </a:xfrm>
          <a:prstGeom prst="rect">
            <a:avLst/>
          </a:prstGeom>
          <a:solidFill>
            <a:srgbClr val="1C315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1" y="2200914"/>
            <a:ext cx="8853055" cy="3554856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4169CD-DA8A-4B28-AF4D-81AF18E00C1D}"/>
              </a:ext>
            </a:extLst>
          </p:cNvPr>
          <p:cNvSpPr txBox="1"/>
          <p:nvPr userDrawn="1"/>
        </p:nvSpPr>
        <p:spPr>
          <a:xfrm>
            <a:off x="133003" y="929150"/>
            <a:ext cx="8618949" cy="98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70000"/>
              </a:lnSpc>
            </a:pPr>
            <a:r>
              <a:rPr kumimoji="1" lang="ru-RU" sz="4000" b="1" dirty="0">
                <a:solidFill>
                  <a:srgbClr val="1C3158"/>
                </a:solidFill>
              </a:rPr>
              <a:t>Информатика.</a:t>
            </a:r>
          </a:p>
          <a:p>
            <a:pPr algn="l">
              <a:lnSpc>
                <a:spcPct val="70000"/>
              </a:lnSpc>
            </a:pPr>
            <a:r>
              <a:rPr kumimoji="1" lang="ru-RU" sz="4000" b="1" dirty="0">
                <a:solidFill>
                  <a:srgbClr val="1C3158"/>
                </a:solidFill>
              </a:rPr>
              <a:t>Программирование на </a:t>
            </a:r>
            <a:r>
              <a:rPr kumimoji="1" lang="en-US" sz="4000" b="1" dirty="0">
                <a:solidFill>
                  <a:srgbClr val="1C3158"/>
                </a:solidFill>
              </a:rPr>
              <a:t>Python</a:t>
            </a:r>
            <a:endParaRPr lang="ru-RU" sz="4000" b="1" dirty="0">
              <a:solidFill>
                <a:srgbClr val="1C3158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BB46EF-E5BC-4C0A-BDFF-C2CD85B7618D}"/>
              </a:ext>
            </a:extLst>
          </p:cNvPr>
          <p:cNvSpPr txBox="1"/>
          <p:nvPr userDrawn="1"/>
        </p:nvSpPr>
        <p:spPr>
          <a:xfrm>
            <a:off x="596472" y="252043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>
                <a:solidFill>
                  <a:srgbClr val="1C3158"/>
                </a:solidFill>
              </a:rPr>
              <a:t>Белорусско-Российский университет</a:t>
            </a:r>
          </a:p>
          <a:p>
            <a:r>
              <a:rPr lang="ru-RU" sz="1400" b="0" dirty="0">
                <a:solidFill>
                  <a:srgbClr val="1C3158"/>
                </a:solidFill>
              </a:rPr>
              <a:t>Кафедра «Программное обеспечение информационных технологий»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9468F2-9067-4607-9361-A67B429A8FFF}"/>
              </a:ext>
            </a:extLst>
          </p:cNvPr>
          <p:cNvSpPr txBox="1"/>
          <p:nvPr userDrawn="1"/>
        </p:nvSpPr>
        <p:spPr>
          <a:xfrm>
            <a:off x="5555848" y="5928850"/>
            <a:ext cx="3506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1C3158"/>
                </a:solidFill>
              </a:rPr>
              <a:t>КУТУЗОВ Виктор Владимирович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48C2D0-731C-4147-A703-A8E124FC8711}"/>
              </a:ext>
            </a:extLst>
          </p:cNvPr>
          <p:cNvSpPr txBox="1"/>
          <p:nvPr userDrawn="1"/>
        </p:nvSpPr>
        <p:spPr>
          <a:xfrm>
            <a:off x="-213502" y="6515569"/>
            <a:ext cx="9358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dirty="0">
                <a:solidFill>
                  <a:srgbClr val="1C3158"/>
                </a:solidFill>
              </a:rPr>
              <a:t>Могилев,  2021</a:t>
            </a:r>
          </a:p>
        </p:txBody>
      </p:sp>
      <p:pic>
        <p:nvPicPr>
          <p:cNvPr id="15" name="Picture 2" descr="http://cdn.bru.by/cache/images/design/herb4.png">
            <a:extLst>
              <a:ext uri="{FF2B5EF4-FFF2-40B4-BE49-F238E27FC236}">
                <a16:creationId xmlns:a16="http://schemas.microsoft.com/office/drawing/2014/main" xmlns="" id="{35C0268D-05DB-4E56-88E7-4FE17497EA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6" y="304735"/>
            <a:ext cx="329597" cy="4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5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AD5B-0F0D-48AD-88D0-EC464C600633}" type="datetime1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319-DCBF-4CEA-A998-A0346BA78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1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68A4-F2B3-445F-A140-3AF0151CFAE4}" type="datetime1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319-DCBF-4CEA-A998-A0346BA78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7" y="1214996"/>
            <a:ext cx="8911243" cy="5177059"/>
          </a:xfrm>
        </p:spPr>
        <p:txBody>
          <a:bodyPr/>
          <a:lstStyle>
            <a:lvl1pPr>
              <a:buClr>
                <a:srgbClr val="1C3158"/>
              </a:buClr>
              <a:defRPr/>
            </a:lvl1pPr>
            <a:lvl2pPr>
              <a:buClr>
                <a:srgbClr val="1C3158"/>
              </a:buCl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9970" y="6580644"/>
            <a:ext cx="1064029" cy="277356"/>
          </a:xfrm>
        </p:spPr>
        <p:txBody>
          <a:bodyPr/>
          <a:lstStyle>
            <a:lvl1pPr>
              <a:defRPr>
                <a:solidFill>
                  <a:srgbClr val="1C3158"/>
                </a:solidFill>
              </a:defRPr>
            </a:lvl1pPr>
          </a:lstStyle>
          <a:p>
            <a:fld id="{9EF04F7D-091D-41C3-B7D2-91A1DF069B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3C2C7E0-B3F1-4365-80CB-BE79953FB03C}"/>
              </a:ext>
            </a:extLst>
          </p:cNvPr>
          <p:cNvSpPr/>
          <p:nvPr userDrawn="1"/>
        </p:nvSpPr>
        <p:spPr>
          <a:xfrm>
            <a:off x="3956" y="-1"/>
            <a:ext cx="9144000" cy="1049062"/>
          </a:xfrm>
          <a:prstGeom prst="rect">
            <a:avLst/>
          </a:prstGeom>
          <a:solidFill>
            <a:srgbClr val="1C31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06C4D3A-2A0B-49EB-8F8B-D23DB2CA13D5}"/>
              </a:ext>
            </a:extLst>
          </p:cNvPr>
          <p:cNvSpPr/>
          <p:nvPr userDrawn="1"/>
        </p:nvSpPr>
        <p:spPr>
          <a:xfrm>
            <a:off x="0" y="1086366"/>
            <a:ext cx="9144000" cy="45719"/>
          </a:xfrm>
          <a:prstGeom prst="rect">
            <a:avLst/>
          </a:prstGeom>
          <a:solidFill>
            <a:srgbClr val="1C31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78" y="120215"/>
            <a:ext cx="8911243" cy="869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F4186C0-1DE8-4634-B170-A10DF84B9EE4}"/>
              </a:ext>
            </a:extLst>
          </p:cNvPr>
          <p:cNvSpPr/>
          <p:nvPr userDrawn="1"/>
        </p:nvSpPr>
        <p:spPr>
          <a:xfrm>
            <a:off x="0" y="6534925"/>
            <a:ext cx="9144000" cy="45719"/>
          </a:xfrm>
          <a:prstGeom prst="rect">
            <a:avLst/>
          </a:prstGeom>
          <a:solidFill>
            <a:srgbClr val="1C31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cdn.bru.by/cache/images/design/herb4.png">
            <a:extLst>
              <a:ext uri="{FF2B5EF4-FFF2-40B4-BE49-F238E27FC236}">
                <a16:creationId xmlns:a16="http://schemas.microsoft.com/office/drawing/2014/main" xmlns="" id="{BA400AA8-477E-4A36-928E-7BB217C499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" y="6616236"/>
            <a:ext cx="174567" cy="22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7AD25C-170F-45D8-B875-05B614E7F53E}"/>
              </a:ext>
            </a:extLst>
          </p:cNvPr>
          <p:cNvSpPr txBox="1"/>
          <p:nvPr userDrawn="1"/>
        </p:nvSpPr>
        <p:spPr>
          <a:xfrm>
            <a:off x="203660" y="6557784"/>
            <a:ext cx="5572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0" dirty="0">
                <a:solidFill>
                  <a:srgbClr val="1C3158"/>
                </a:solidFill>
              </a:rPr>
              <a:t>Информатика. Программирование на </a:t>
            </a:r>
            <a:r>
              <a:rPr lang="en-US" sz="800" b="0" dirty="0">
                <a:solidFill>
                  <a:srgbClr val="1C3158"/>
                </a:solidFill>
              </a:rPr>
              <a:t>Python</a:t>
            </a:r>
          </a:p>
          <a:p>
            <a:r>
              <a:rPr lang="ru-RU" sz="800" b="0" dirty="0">
                <a:solidFill>
                  <a:srgbClr val="1C3158"/>
                </a:solidFill>
              </a:rPr>
              <a:t>Тема:</a:t>
            </a:r>
            <a:r>
              <a:rPr lang="en-US" sz="800" b="0" dirty="0">
                <a:solidFill>
                  <a:srgbClr val="1C3158"/>
                </a:solidFill>
              </a:rPr>
              <a:t> Python</a:t>
            </a:r>
            <a:r>
              <a:rPr lang="ru-RU" sz="800" b="0" dirty="0">
                <a:solidFill>
                  <a:srgbClr val="1C3158"/>
                </a:solidFill>
              </a:rPr>
              <a:t>. Основы</a:t>
            </a:r>
          </a:p>
        </p:txBody>
      </p:sp>
    </p:spTree>
    <p:extLst>
      <p:ext uri="{BB962C8B-B14F-4D97-AF65-F5344CB8AC3E}">
        <p14:creationId xmlns:p14="http://schemas.microsoft.com/office/powerpoint/2010/main" val="244173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2BC3C1E-7E78-49CE-81CD-1F4CF030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" y="1359243"/>
            <a:ext cx="8810368" cy="3793525"/>
          </a:xfrm>
          <a:solidFill>
            <a:srgbClr val="1C3158"/>
          </a:solidFill>
        </p:spPr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2CF5D9F-2615-4139-B3DA-E7A78A56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9970" y="6580644"/>
            <a:ext cx="1064029" cy="277356"/>
          </a:xfrm>
        </p:spPr>
        <p:txBody>
          <a:bodyPr/>
          <a:lstStyle>
            <a:lvl1pPr>
              <a:defRPr>
                <a:solidFill>
                  <a:srgbClr val="1C3158"/>
                </a:solidFill>
              </a:defRPr>
            </a:lvl1pPr>
          </a:lstStyle>
          <a:p>
            <a:fld id="{9EF04F7D-091D-41C3-B7D2-91A1DF069B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78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1630-757F-4CBD-AE49-078C8347BC6F}" type="datetime1">
              <a:rPr lang="ru-RU" smtClean="0"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319-DCBF-4CEA-A998-A0346BA78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08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874C-D73A-4164-89D3-0CA51810BEFB}" type="datetime1">
              <a:rPr lang="ru-RU" smtClean="0"/>
              <a:t>08.09.2023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319-DCBF-4CEA-A998-A0346BA78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3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7521-106C-4ACF-A137-5EB1C88CC5FC}" type="datetime1">
              <a:rPr lang="ru-RU" smtClean="0"/>
              <a:t>08.09.2023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319-DCBF-4CEA-A998-A0346BA78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3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69A0-852C-4D5B-ABC7-DDECC1110C89}" type="datetime1">
              <a:rPr lang="ru-RU" smtClean="0"/>
              <a:t>08.09.2023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319-DCBF-4CEA-A998-A0346BA78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1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BAC0-4F94-4A2F-91D2-CCFA11A36AD3}" type="datetime1">
              <a:rPr lang="ru-RU" smtClean="0"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319-DCBF-4CEA-A998-A0346BA78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5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3EA-E802-4C0E-B3CA-987B6C649E42}" type="datetime1">
              <a:rPr lang="ru-RU" smtClean="0"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319-DCBF-4CEA-A998-A0346BA78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2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8E67E-002D-4495-B876-5B02FA8A15EF}" type="datetime1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1319-DCBF-4CEA-A998-A0346BA7839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753" y="136524"/>
            <a:ext cx="8911243" cy="770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8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MDQpQs5uy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_qo6YIWheU&amp;list=PLA0M1Bcd0w8xIdFNA95aQrwJ_GQJEV8k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python-scripts.com/mat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py.org/" TargetMode="External"/><Relationship Id="rId2" Type="http://schemas.openxmlformats.org/officeDocument/2006/relationships/hyperlink" Target="https://nump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ikit-learn.org/stable/" TargetMode="External"/><Relationship Id="rId4" Type="http://schemas.openxmlformats.org/officeDocument/2006/relationships/hyperlink" Target="https://www.statsmodels.org/stable/index.html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s://repl.it/" TargetMode="External"/><Relationship Id="rId3" Type="http://schemas.openxmlformats.org/officeDocument/2006/relationships/hyperlink" Target="https://www.anaconda.com/products/individual" TargetMode="External"/><Relationship Id="rId7" Type="http://schemas.openxmlformats.org/officeDocument/2006/relationships/hyperlink" Target="https://www.jetbrains.com/ru-ru/space/" TargetMode="External"/><Relationship Id="rId2" Type="http://schemas.openxmlformats.org/officeDocument/2006/relationships/hyperlink" Target="https://www.pyth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-_qo6YIWheU&amp;list=PLA0M1Bcd0w8xIdFNA95aQrwJ_GQJEV8ko" TargetMode="External"/><Relationship Id="rId5" Type="http://schemas.openxmlformats.org/officeDocument/2006/relationships/hyperlink" Target="https://www.youtube.com/watch?v=5MDQpQs5uyA" TargetMode="External"/><Relationship Id="rId10" Type="http://schemas.openxmlformats.org/officeDocument/2006/relationships/hyperlink" Target="http://pythontutor.com/" TargetMode="External"/><Relationship Id="rId4" Type="http://schemas.openxmlformats.org/officeDocument/2006/relationships/hyperlink" Target="https://www.jetbrains.com/pycharm/" TargetMode="External"/><Relationship Id="rId9" Type="http://schemas.openxmlformats.org/officeDocument/2006/relationships/hyperlink" Target="https://colab.research.google.com/" TargetMode="Externa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s://dev.by/news/konkurentsiya-github-i-gitee-pochemu-kitai-prodvigaet-svoi-hosting" TargetMode="External"/><Relationship Id="rId3" Type="http://schemas.openxmlformats.org/officeDocument/2006/relationships/hyperlink" Target="https://www.youtube.com/watch?v=rt4806DzfUY" TargetMode="External"/><Relationship Id="rId7" Type="http://schemas.openxmlformats.org/officeDocument/2006/relationships/hyperlink" Target="https://habr.com/ru/news/t/516158/" TargetMode="External"/><Relationship Id="rId2" Type="http://schemas.openxmlformats.org/officeDocument/2006/relationships/hyperlink" Target="http://pythontuto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ee.com/" TargetMode="External"/><Relationship Id="rId11" Type="http://schemas.openxmlformats.org/officeDocument/2006/relationships/hyperlink" Target="https://pythonchik.ru/osnovy/kommentarii-v-python" TargetMode="External"/><Relationship Id="rId5" Type="http://schemas.openxmlformats.org/officeDocument/2006/relationships/hyperlink" Target="https://bitbucket.org/" TargetMode="External"/><Relationship Id="rId10" Type="http://schemas.openxmlformats.org/officeDocument/2006/relationships/hyperlink" Target="https://www.sourcetreeapp.com/" TargetMode="External"/><Relationship Id="rId4" Type="http://schemas.openxmlformats.org/officeDocument/2006/relationships/hyperlink" Target="https://github.com/" TargetMode="External"/><Relationship Id="rId9" Type="http://schemas.openxmlformats.org/officeDocument/2006/relationships/hyperlink" Target="https://git-scm.com/" TargetMode="Externa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https://pyneng.readthedocs.io/ru/latest/book/04_data_structures/boolean.html" TargetMode="External"/><Relationship Id="rId3" Type="http://schemas.openxmlformats.org/officeDocument/2006/relationships/hyperlink" Target="https://labs-org.ru/python-1/#i-3" TargetMode="External"/><Relationship Id="rId7" Type="http://schemas.openxmlformats.org/officeDocument/2006/relationships/hyperlink" Target="https://pyneng.readthedocs.io/ru/latest/book/04_data_structures/index.html" TargetMode="External"/><Relationship Id="rId2" Type="http://schemas.openxmlformats.org/officeDocument/2006/relationships/hyperlink" Target="https://pythonchik.ru/osnovy/funkciya-pr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dreyex.ru/programmirovanie/python/osnovy-python-kak-pechatat-na-python/" TargetMode="External"/><Relationship Id="rId11" Type="http://schemas.openxmlformats.org/officeDocument/2006/relationships/hyperlink" Target="https://andreyex.ru/yazyk-programmirovaniya-python/uchebnik-po-python-3/python-3-tipy-peremennyx/" TargetMode="External"/><Relationship Id="rId5" Type="http://schemas.openxmlformats.org/officeDocument/2006/relationships/hyperlink" Target="https://pythonru.com/osnovy/python-print" TargetMode="External"/><Relationship Id="rId10" Type="http://schemas.openxmlformats.org/officeDocument/2006/relationships/hyperlink" Target="https://pyneng.readthedocs.io/ru/latest/book/04_data_structures/convert_type.html" TargetMode="External"/><Relationship Id="rId4" Type="http://schemas.openxmlformats.org/officeDocument/2006/relationships/hyperlink" Target="https://labs-org.ru/python-1/" TargetMode="External"/><Relationship Id="rId9" Type="http://schemas.openxmlformats.org/officeDocument/2006/relationships/hyperlink" Target="https://pyneng.readthedocs.io/ru/latest/book/04_data_structures/set.html" TargetMode="Externa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s://numpy.org/" TargetMode="External"/><Relationship Id="rId3" Type="http://schemas.openxmlformats.org/officeDocument/2006/relationships/hyperlink" Target="https://foxford.ru/wiki/informatika/matematicheskie-funktsii-v-python" TargetMode="External"/><Relationship Id="rId7" Type="http://schemas.openxmlformats.org/officeDocument/2006/relationships/hyperlink" Target="https://python-scripts.com/math" TargetMode="External"/><Relationship Id="rId2" Type="http://schemas.openxmlformats.org/officeDocument/2006/relationships/hyperlink" Target="https://andreyex.ru/yazyk-programmirovaniya-python/uchebnik-po-python-3/python-3-osnovnye-operato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proprogs.ru/python_base/arifmeticheskiye-operatsii" TargetMode="External"/><Relationship Id="rId11" Type="http://schemas.openxmlformats.org/officeDocument/2006/relationships/hyperlink" Target="https://scikit-learn.org/stable/" TargetMode="External"/><Relationship Id="rId5" Type="http://schemas.openxmlformats.org/officeDocument/2006/relationships/hyperlink" Target="https://way23.ru/&#1074;&#1089;&#1090;&#1088;&#1086;&#1077;&#1085;&#1085;&#1099;&#1077;-&#1084;&#1072;&#1090;&#1077;&#1084;&#1072;&#1090;&#1080;&#1095;&#1077;&#1089;&#1082;&#1080;&#1077;-&#1092;&#1091;&#1085;&#1082;&#1094;&#1080;&#1080;-python/" TargetMode="External"/><Relationship Id="rId10" Type="http://schemas.openxmlformats.org/officeDocument/2006/relationships/hyperlink" Target="https://www.statsmodels.org/stable/index.html" TargetMode="External"/><Relationship Id="rId4" Type="http://schemas.openxmlformats.org/officeDocument/2006/relationships/hyperlink" Target="https://docs.python.org/3/library/math.html" TargetMode="External"/><Relationship Id="rId9" Type="http://schemas.openxmlformats.org/officeDocument/2006/relationships/hyperlink" Target="https://www.scipy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A4FA837-CDFA-48BA-B3A6-29F47CC2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E06C823-18DB-4D79-8CFB-F51FBA59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br>
              <a:rPr lang="en-US" dirty="0"/>
            </a:br>
            <a:r>
              <a:rPr lang="ru-RU" sz="3600" b="1" dirty="0"/>
              <a:t>http://www.python.org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E204591-F525-4493-AD04-6714BE496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794" y="1214438"/>
            <a:ext cx="7506413" cy="51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2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1B45CE-6227-42BC-A5BF-C9E10DE7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" y="1359243"/>
            <a:ext cx="8747988" cy="379352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Python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en-US" sz="8000" dirty="0" smtClean="0"/>
              <a:t>Print</a:t>
            </a:r>
            <a:r>
              <a:rPr lang="en-US" sz="8000" dirty="0"/>
              <a:t>()</a:t>
            </a:r>
            <a:endParaRPr lang="ru-RU" sz="8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A18E752-CB90-49A0-BE6F-96675F30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26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92718CD-27CB-4DC2-A9FA-38431F214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14" y="1214996"/>
            <a:ext cx="8607206" cy="51770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Самый простой пример:</a:t>
            </a:r>
            <a:endParaRPr lang="en-US" dirty="0"/>
          </a:p>
          <a:p>
            <a:pPr marL="457200" lvl="1" indent="0">
              <a:buNone/>
            </a:pPr>
            <a:r>
              <a:rPr lang="ru-RU" sz="2800" b="1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ru-RU" sz="2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DD114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sz="2800" b="1" dirty="0" err="1">
                <a:solidFill>
                  <a:srgbClr val="DD114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r>
              <a:rPr lang="ru-RU" sz="2800" b="1" dirty="0">
                <a:solidFill>
                  <a:srgbClr val="DD114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DD114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ru-RU" sz="2800" b="1" dirty="0">
                <a:solidFill>
                  <a:srgbClr val="DD114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Следующий пример – вывод строкового значения из переменной: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message = </a:t>
            </a:r>
            <a:r>
              <a:rPr lang="en-US" sz="2800" b="1" dirty="0">
                <a:solidFill>
                  <a:srgbClr val="DD11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'Hello world'</a:t>
            </a:r>
          </a:p>
          <a:p>
            <a:pPr marL="457200" lvl="1" indent="0">
              <a:buNone/>
            </a:pPr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print(message)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3AB31AC-6751-4287-A434-DE023F55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12F6605-F9C9-4FC4-ADBA-C514FDFE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использования функции </a:t>
            </a:r>
            <a:r>
              <a:rPr lang="en-US" dirty="0"/>
              <a:t>print()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64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92718CD-27CB-4DC2-A9FA-38431F214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14" y="1397000"/>
            <a:ext cx="8607206" cy="4995055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&gt;&gt;&gt;</a:t>
            </a:r>
            <a:r>
              <a:rPr lang="en-US" dirty="0"/>
              <a:t> </a:t>
            </a:r>
            <a:r>
              <a:rPr lang="en-US" b="1" dirty="0"/>
              <a:t>print(</a:t>
            </a:r>
            <a:r>
              <a:rPr lang="en-US" b="1" dirty="0">
                <a:solidFill>
                  <a:srgbClr val="DD1144"/>
                </a:solidFill>
              </a:rPr>
              <a:t>‘</a:t>
            </a:r>
            <a:r>
              <a:rPr lang="ru-RU" b="1" dirty="0">
                <a:solidFill>
                  <a:srgbClr val="DD1144"/>
                </a:solidFill>
              </a:rPr>
              <a:t>раз</a:t>
            </a:r>
            <a:r>
              <a:rPr lang="en-US" b="1" dirty="0">
                <a:solidFill>
                  <a:srgbClr val="DD1144"/>
                </a:solidFill>
              </a:rPr>
              <a:t>'</a:t>
            </a:r>
            <a:r>
              <a:rPr lang="en-US" b="1" dirty="0"/>
              <a:t>, </a:t>
            </a:r>
            <a:r>
              <a:rPr lang="en-US" b="1" dirty="0">
                <a:solidFill>
                  <a:srgbClr val="DD1144"/>
                </a:solidFill>
              </a:rPr>
              <a:t>‘</a:t>
            </a:r>
            <a:r>
              <a:rPr lang="ru-RU" b="1" dirty="0">
                <a:solidFill>
                  <a:srgbClr val="DD1144"/>
                </a:solidFill>
              </a:rPr>
              <a:t>два</a:t>
            </a:r>
            <a:r>
              <a:rPr lang="en-US" b="1" dirty="0">
                <a:solidFill>
                  <a:srgbClr val="DD1144"/>
                </a:solidFill>
              </a:rPr>
              <a:t>'</a:t>
            </a:r>
            <a:r>
              <a:rPr lang="en-US" b="1" dirty="0"/>
              <a:t>, </a:t>
            </a:r>
            <a:r>
              <a:rPr lang="en-US" b="1" dirty="0">
                <a:solidFill>
                  <a:srgbClr val="DD1144"/>
                </a:solidFill>
              </a:rPr>
              <a:t>‘</a:t>
            </a:r>
            <a:r>
              <a:rPr lang="ru-RU" b="1" dirty="0">
                <a:solidFill>
                  <a:srgbClr val="DD1144"/>
                </a:solidFill>
              </a:rPr>
              <a:t>три</a:t>
            </a:r>
            <a:r>
              <a:rPr lang="en-US" b="1" dirty="0">
                <a:solidFill>
                  <a:srgbClr val="DD1144"/>
                </a:solidFill>
              </a:rPr>
              <a:t>'</a:t>
            </a:r>
            <a:r>
              <a:rPr lang="en-US" b="1" dirty="0"/>
              <a:t>) 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# str</a:t>
            </a:r>
          </a:p>
          <a:p>
            <a:pPr marL="0" indent="0">
              <a:buNone/>
            </a:pPr>
            <a:r>
              <a:rPr lang="ru-RU" dirty="0"/>
              <a:t>раз два три</a:t>
            </a: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&gt;&gt;&gt;</a:t>
            </a:r>
            <a:r>
              <a:rPr lang="en-US" dirty="0"/>
              <a:t> </a:t>
            </a:r>
            <a:r>
              <a:rPr lang="en-US" b="1" dirty="0"/>
              <a:t>print(</a:t>
            </a:r>
            <a:r>
              <a:rPr lang="en-US" b="1" dirty="0">
                <a:solidFill>
                  <a:srgbClr val="458987"/>
                </a:solidFill>
              </a:rPr>
              <a:t>42</a:t>
            </a:r>
            <a:r>
              <a:rPr lang="en-US" b="1" dirty="0"/>
              <a:t>) 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# int</a:t>
            </a:r>
          </a:p>
          <a:p>
            <a:pPr marL="0" indent="0">
              <a:buNone/>
            </a:pPr>
            <a:r>
              <a:rPr lang="en-US" dirty="0"/>
              <a:t>42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&gt;&gt;&gt;</a:t>
            </a:r>
            <a:r>
              <a:rPr lang="en-US" dirty="0"/>
              <a:t> </a:t>
            </a:r>
            <a:r>
              <a:rPr lang="en-US" b="1" dirty="0"/>
              <a:t>print(</a:t>
            </a:r>
            <a:r>
              <a:rPr lang="en-US" b="1" dirty="0">
                <a:solidFill>
                  <a:srgbClr val="458987"/>
                </a:solidFill>
              </a:rPr>
              <a:t>3.14</a:t>
            </a:r>
            <a:r>
              <a:rPr lang="en-US" b="1" dirty="0"/>
              <a:t>) 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# float</a:t>
            </a:r>
          </a:p>
          <a:p>
            <a:pPr marL="0" indent="0">
              <a:buNone/>
            </a:pPr>
            <a:r>
              <a:rPr lang="en-US" dirty="0"/>
              <a:t>3.14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&gt;&gt;&gt;</a:t>
            </a:r>
            <a:r>
              <a:rPr lang="en-US" dirty="0"/>
              <a:t> </a:t>
            </a:r>
            <a:r>
              <a:rPr lang="en-US" b="1" dirty="0"/>
              <a:t>print(</a:t>
            </a:r>
            <a:r>
              <a:rPr lang="en-US" b="1" dirty="0">
                <a:solidFill>
                  <a:srgbClr val="458987"/>
                </a:solidFill>
              </a:rPr>
              <a:t>True</a:t>
            </a:r>
            <a:r>
              <a:rPr lang="en-US" b="1" dirty="0"/>
              <a:t>) 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# bool</a:t>
            </a:r>
          </a:p>
          <a:p>
            <a:pPr marL="0" indent="0">
              <a:buNone/>
            </a:pPr>
            <a:r>
              <a:rPr lang="en-US" dirty="0"/>
              <a:t>True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3AB31AC-6751-4287-A434-DE023F55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12F6605-F9C9-4FC4-ADBA-C514FDFE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использования функции </a:t>
            </a:r>
            <a:r>
              <a:rPr lang="en-US" dirty="0"/>
              <a:t>print()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59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493E3FD2-7506-4BBD-BBCB-47FB54060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498600"/>
            <a:ext cx="8468820" cy="489345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 =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 =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 + b)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ru-RU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сумма = '</a:t>
            </a:r>
            <a:r>
              <a:rPr lang="ru-RU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 + b)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 </a:t>
            </a:r>
            <a:endParaRPr lang="en-US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  <a:endParaRPr lang="en-US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сумма = 3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6ACE5CA-3A85-4503-BF59-B106AA26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A547310-605B-4FCC-AA99-1BD6C140C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использования функции </a:t>
            </a:r>
            <a:r>
              <a:rPr lang="en-US" dirty="0"/>
              <a:t>print()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50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493E3FD2-7506-4BBD-BBCB-47FB54060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498600"/>
            <a:ext cx="8595820" cy="4893455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x=</a:t>
            </a:r>
            <a:r>
              <a:rPr lang="es-E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endParaRPr lang="es-E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E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y=</a:t>
            </a:r>
            <a:r>
              <a:rPr lang="es-E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endParaRPr lang="es-E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E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print( x, </a:t>
            </a:r>
            <a:r>
              <a:rPr lang="es-E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"+"</a:t>
            </a:r>
            <a:r>
              <a:rPr lang="es-E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y, </a:t>
            </a:r>
            <a:r>
              <a:rPr lang="es-E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"="</a:t>
            </a:r>
            <a:r>
              <a:rPr lang="es-E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x+y, sep = </a:t>
            </a:r>
            <a:r>
              <a:rPr lang="es-E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 "</a:t>
            </a:r>
            <a:r>
              <a:rPr lang="es-E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+ 5 = 7</a:t>
            </a:r>
            <a:endParaRPr lang="en-US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6ACE5CA-3A85-4503-BF59-B106AA26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A547310-605B-4FCC-AA99-1BD6C140C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использования функции </a:t>
            </a:r>
            <a:r>
              <a:rPr lang="en-US" dirty="0"/>
              <a:t>print()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55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30C2D45F-487E-4901-A753-7C597E641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000" b="1" dirty="0" err="1"/>
              <a:t>sep</a:t>
            </a:r>
            <a:r>
              <a:rPr lang="ru-RU" sz="3000" dirty="0"/>
              <a:t> — это может быть строка, которую необходимо вставлять между значениями, по умолчанию — пробел.</a:t>
            </a:r>
          </a:p>
          <a:p>
            <a:r>
              <a:rPr lang="ru-RU" sz="2400" dirty="0"/>
              <a:t>Вставим список слов в </a:t>
            </a:r>
            <a:r>
              <a:rPr lang="ru-RU" sz="2400" dirty="0" err="1"/>
              <a:t>print</a:t>
            </a:r>
            <a:r>
              <a:rPr lang="ru-RU" sz="2400" dirty="0"/>
              <a:t> и разделим их с помощью символа новой строки. Еще раз: по умолчанию разделитель добавляет пробел между каждым словом.</a:t>
            </a:r>
          </a:p>
          <a:p>
            <a:endParaRPr lang="ru-RU" sz="1600" dirty="0"/>
          </a:p>
          <a:p>
            <a:pPr marL="457200" lvl="1" indent="0">
              <a:buNone/>
            </a:pPr>
            <a:r>
              <a:rPr lang="en-US" b="1" i="0" dirty="0">
                <a:solidFill>
                  <a:srgbClr val="0077AA"/>
                </a:solidFill>
                <a:effectLst/>
                <a:latin typeface="Roboto Mono"/>
              </a:rPr>
              <a:t>print</a:t>
            </a:r>
            <a:r>
              <a:rPr lang="en-US" b="1" i="0" dirty="0">
                <a:solidFill>
                  <a:srgbClr val="999999"/>
                </a:solidFill>
                <a:effectLst/>
                <a:latin typeface="Roboto Mono"/>
              </a:rPr>
              <a:t>(</a:t>
            </a:r>
            <a:r>
              <a:rPr lang="en-US" b="1" i="0" dirty="0">
                <a:solidFill>
                  <a:srgbClr val="669900"/>
                </a:solidFill>
                <a:effectLst/>
                <a:latin typeface="Roboto Mono"/>
              </a:rPr>
              <a:t>'</a:t>
            </a:r>
            <a:r>
              <a:rPr lang="ru-RU" b="1" i="0" dirty="0" err="1">
                <a:solidFill>
                  <a:srgbClr val="669900"/>
                </a:solidFill>
                <a:effectLst/>
                <a:latin typeface="Roboto Mono"/>
              </a:rPr>
              <a:t>туториал</a:t>
            </a:r>
            <a:r>
              <a:rPr lang="ru-RU" b="1" i="0" dirty="0">
                <a:solidFill>
                  <a:srgbClr val="669900"/>
                </a:solidFill>
                <a:effectLst/>
                <a:latin typeface="Roboto Mono"/>
              </a:rPr>
              <a:t>'</a:t>
            </a:r>
            <a:r>
              <a:rPr lang="ru-RU" b="1" i="0" dirty="0">
                <a:solidFill>
                  <a:srgbClr val="999999"/>
                </a:solidFill>
                <a:effectLst/>
                <a:latin typeface="Roboto Mono"/>
              </a:rPr>
              <a:t>,</a:t>
            </a:r>
            <a:r>
              <a:rPr lang="ru-RU" b="1" i="0" dirty="0">
                <a:solidFill>
                  <a:srgbClr val="222222"/>
                </a:solidFill>
                <a:effectLst/>
                <a:latin typeface="Roboto Mono"/>
              </a:rPr>
              <a:t> </a:t>
            </a:r>
            <a:r>
              <a:rPr lang="ru-RU" b="1" i="0" dirty="0">
                <a:solidFill>
                  <a:srgbClr val="669900"/>
                </a:solidFill>
                <a:effectLst/>
                <a:latin typeface="Roboto Mono"/>
              </a:rPr>
              <a:t>'по'</a:t>
            </a:r>
            <a:r>
              <a:rPr lang="ru-RU" b="1" i="0" dirty="0">
                <a:solidFill>
                  <a:srgbClr val="999999"/>
                </a:solidFill>
                <a:effectLst/>
                <a:latin typeface="Roboto Mono"/>
              </a:rPr>
              <a:t>,</a:t>
            </a:r>
            <a:r>
              <a:rPr lang="ru-RU" b="1" i="0" dirty="0">
                <a:solidFill>
                  <a:srgbClr val="222222"/>
                </a:solidFill>
                <a:effectLst/>
                <a:latin typeface="Roboto Mono"/>
              </a:rPr>
              <a:t> </a:t>
            </a:r>
            <a:r>
              <a:rPr lang="ru-RU" b="1" i="0" dirty="0">
                <a:solidFill>
                  <a:srgbClr val="669900"/>
                </a:solidFill>
                <a:effectLst/>
                <a:latin typeface="Roboto Mono"/>
              </a:rPr>
              <a:t>'функции'</a:t>
            </a:r>
            <a:r>
              <a:rPr lang="ru-RU" b="1" i="0" dirty="0">
                <a:solidFill>
                  <a:srgbClr val="999999"/>
                </a:solidFill>
                <a:effectLst/>
                <a:latin typeface="Roboto Mono"/>
              </a:rPr>
              <a:t>,</a:t>
            </a:r>
            <a:r>
              <a:rPr lang="ru-RU" b="1" i="0" dirty="0">
                <a:solidFill>
                  <a:srgbClr val="222222"/>
                </a:solidFill>
                <a:effectLst/>
                <a:latin typeface="Roboto Mono"/>
              </a:rPr>
              <a:t> </a:t>
            </a:r>
            <a:r>
              <a:rPr lang="ru-RU" b="1" i="0" dirty="0">
                <a:solidFill>
                  <a:srgbClr val="669900"/>
                </a:solidFill>
                <a:effectLst/>
                <a:latin typeface="Roboto Mono"/>
              </a:rPr>
              <a:t>'</a:t>
            </a:r>
            <a:r>
              <a:rPr lang="en-US" b="1" i="0" dirty="0">
                <a:solidFill>
                  <a:srgbClr val="669900"/>
                </a:solidFill>
                <a:effectLst/>
                <a:latin typeface="Roboto Mono"/>
              </a:rPr>
              <a:t>print()’</a:t>
            </a:r>
            <a:r>
              <a:rPr lang="en-US" b="1" i="0" dirty="0">
                <a:solidFill>
                  <a:srgbClr val="999999"/>
                </a:solidFill>
                <a:effectLst/>
                <a:latin typeface="Roboto Mono"/>
              </a:rPr>
              <a:t>)</a:t>
            </a:r>
            <a:endParaRPr lang="ru-RU" b="1" i="0" dirty="0">
              <a:solidFill>
                <a:srgbClr val="999999"/>
              </a:solidFill>
              <a:effectLst/>
              <a:latin typeface="Roboto Mono"/>
            </a:endParaRPr>
          </a:p>
          <a:p>
            <a:pPr marL="457200" lvl="1" indent="0">
              <a:buNone/>
            </a:pPr>
            <a:r>
              <a:rPr lang="ru-RU" dirty="0" err="1"/>
              <a:t>туториал</a:t>
            </a:r>
            <a:r>
              <a:rPr lang="ru-RU" dirty="0"/>
              <a:t> по функции </a:t>
            </a:r>
            <a:r>
              <a:rPr lang="en-US" dirty="0"/>
              <a:t>print()</a:t>
            </a:r>
            <a:endParaRPr lang="ru-RU" dirty="0"/>
          </a:p>
          <a:p>
            <a:pPr marL="457200" lvl="1" indent="0">
              <a:buNone/>
            </a:pPr>
            <a:endParaRPr lang="ru-RU" dirty="0"/>
          </a:p>
          <a:p>
            <a:pPr marL="457200" lvl="1" indent="0">
              <a:buNone/>
            </a:pPr>
            <a:r>
              <a:rPr lang="ru-RU" b="0" i="0" dirty="0">
                <a:solidFill>
                  <a:srgbClr val="708090"/>
                </a:solidFill>
                <a:effectLst/>
                <a:latin typeface="Roboto Mono"/>
              </a:rPr>
              <a:t># \n перенесет каждое слово на новую строку</a:t>
            </a:r>
            <a:r>
              <a:rPr lang="ru-RU" b="0" i="0" dirty="0">
                <a:solidFill>
                  <a:srgbClr val="222222"/>
                </a:solidFill>
                <a:effectLst/>
                <a:latin typeface="Roboto Mono"/>
              </a:rPr>
              <a:t> </a:t>
            </a:r>
          </a:p>
          <a:p>
            <a:pPr marL="457200" lvl="1" indent="0">
              <a:buNone/>
            </a:pPr>
            <a:r>
              <a:rPr lang="ru-RU" b="1" i="0" dirty="0" err="1">
                <a:solidFill>
                  <a:srgbClr val="0077AA"/>
                </a:solidFill>
                <a:effectLst/>
                <a:latin typeface="Roboto Mono"/>
              </a:rPr>
              <a:t>print</a:t>
            </a:r>
            <a:r>
              <a:rPr lang="ru-RU" b="1" i="0" dirty="0">
                <a:solidFill>
                  <a:srgbClr val="999999"/>
                </a:solidFill>
                <a:effectLst/>
                <a:latin typeface="Roboto Mono"/>
              </a:rPr>
              <a:t>(</a:t>
            </a:r>
            <a:r>
              <a:rPr lang="ru-RU" b="1" i="0" dirty="0">
                <a:solidFill>
                  <a:srgbClr val="669900"/>
                </a:solidFill>
                <a:effectLst/>
                <a:latin typeface="Roboto Mono"/>
              </a:rPr>
              <a:t>'</a:t>
            </a:r>
            <a:r>
              <a:rPr lang="ru-RU" b="1" i="0" dirty="0" err="1">
                <a:solidFill>
                  <a:srgbClr val="669900"/>
                </a:solidFill>
                <a:effectLst/>
                <a:latin typeface="Roboto Mono"/>
              </a:rPr>
              <a:t>туториал</a:t>
            </a:r>
            <a:r>
              <a:rPr lang="ru-RU" b="1" i="0" dirty="0">
                <a:solidFill>
                  <a:srgbClr val="669900"/>
                </a:solidFill>
                <a:effectLst/>
                <a:latin typeface="Roboto Mono"/>
              </a:rPr>
              <a:t>'</a:t>
            </a:r>
            <a:r>
              <a:rPr lang="ru-RU" b="1" i="0" dirty="0">
                <a:solidFill>
                  <a:srgbClr val="999999"/>
                </a:solidFill>
                <a:effectLst/>
                <a:latin typeface="Roboto Mono"/>
              </a:rPr>
              <a:t>,</a:t>
            </a:r>
            <a:r>
              <a:rPr lang="ru-RU" b="1" i="0" dirty="0">
                <a:solidFill>
                  <a:srgbClr val="222222"/>
                </a:solidFill>
                <a:effectLst/>
                <a:latin typeface="Roboto Mono"/>
              </a:rPr>
              <a:t> </a:t>
            </a:r>
            <a:r>
              <a:rPr lang="ru-RU" b="1" i="0" dirty="0">
                <a:solidFill>
                  <a:srgbClr val="669900"/>
                </a:solidFill>
                <a:effectLst/>
                <a:latin typeface="Roboto Mono"/>
              </a:rPr>
              <a:t>'по'</a:t>
            </a:r>
            <a:r>
              <a:rPr lang="ru-RU" b="1" i="0" dirty="0">
                <a:solidFill>
                  <a:srgbClr val="999999"/>
                </a:solidFill>
                <a:effectLst/>
                <a:latin typeface="Roboto Mono"/>
              </a:rPr>
              <a:t>,</a:t>
            </a:r>
            <a:r>
              <a:rPr lang="ru-RU" b="1" i="0" dirty="0">
                <a:solidFill>
                  <a:srgbClr val="222222"/>
                </a:solidFill>
                <a:effectLst/>
                <a:latin typeface="Roboto Mono"/>
              </a:rPr>
              <a:t> </a:t>
            </a:r>
            <a:r>
              <a:rPr lang="ru-RU" b="1" i="0" dirty="0">
                <a:solidFill>
                  <a:srgbClr val="669900"/>
                </a:solidFill>
                <a:effectLst/>
                <a:latin typeface="Roboto Mono"/>
              </a:rPr>
              <a:t>'функции'</a:t>
            </a:r>
            <a:r>
              <a:rPr lang="ru-RU" b="1" i="0" dirty="0">
                <a:solidFill>
                  <a:srgbClr val="999999"/>
                </a:solidFill>
                <a:effectLst/>
                <a:latin typeface="Roboto Mono"/>
              </a:rPr>
              <a:t>,</a:t>
            </a:r>
            <a:r>
              <a:rPr lang="ru-RU" b="1" i="0" dirty="0">
                <a:solidFill>
                  <a:srgbClr val="222222"/>
                </a:solidFill>
                <a:effectLst/>
                <a:latin typeface="Roboto Mono"/>
              </a:rPr>
              <a:t> </a:t>
            </a:r>
            <a:r>
              <a:rPr lang="ru-RU" b="1" i="0" dirty="0">
                <a:solidFill>
                  <a:srgbClr val="669900"/>
                </a:solidFill>
                <a:effectLst/>
                <a:latin typeface="Roboto Mono"/>
              </a:rPr>
              <a:t>'</a:t>
            </a:r>
            <a:r>
              <a:rPr lang="ru-RU" b="1" i="0" dirty="0" err="1">
                <a:solidFill>
                  <a:srgbClr val="669900"/>
                </a:solidFill>
                <a:effectLst/>
                <a:latin typeface="Roboto Mono"/>
              </a:rPr>
              <a:t>print</a:t>
            </a:r>
            <a:r>
              <a:rPr lang="ru-RU" b="1" i="0" dirty="0">
                <a:solidFill>
                  <a:srgbClr val="669900"/>
                </a:solidFill>
                <a:effectLst/>
                <a:latin typeface="Roboto Mono"/>
              </a:rPr>
              <a:t>()'</a:t>
            </a:r>
            <a:r>
              <a:rPr lang="ru-RU" b="1" i="0" dirty="0">
                <a:solidFill>
                  <a:srgbClr val="999999"/>
                </a:solidFill>
                <a:effectLst/>
                <a:latin typeface="Roboto Mono"/>
              </a:rPr>
              <a:t>,</a:t>
            </a:r>
            <a:r>
              <a:rPr lang="ru-RU" b="1" i="0" dirty="0">
                <a:solidFill>
                  <a:srgbClr val="222222"/>
                </a:solidFill>
                <a:effectLst/>
                <a:latin typeface="Roboto Mono"/>
              </a:rPr>
              <a:t> </a:t>
            </a:r>
            <a:r>
              <a:rPr lang="ru-RU" b="1" i="0" dirty="0" err="1">
                <a:solidFill>
                  <a:srgbClr val="222222"/>
                </a:solidFill>
                <a:effectLst/>
                <a:latin typeface="Roboto Mono"/>
              </a:rPr>
              <a:t>sep</a:t>
            </a:r>
            <a:r>
              <a:rPr lang="ru-RU" b="1" i="0" dirty="0">
                <a:solidFill>
                  <a:srgbClr val="A67F59"/>
                </a:solidFill>
                <a:effectLst/>
                <a:latin typeface="Roboto Mono"/>
              </a:rPr>
              <a:t>=</a:t>
            </a:r>
            <a:r>
              <a:rPr lang="ru-RU" b="1" i="0" dirty="0">
                <a:solidFill>
                  <a:srgbClr val="669900"/>
                </a:solidFill>
                <a:effectLst/>
                <a:latin typeface="Roboto Mono"/>
              </a:rPr>
              <a:t>'\n’</a:t>
            </a:r>
            <a:r>
              <a:rPr lang="ru-RU" b="1" i="0" dirty="0">
                <a:solidFill>
                  <a:srgbClr val="999999"/>
                </a:solidFill>
                <a:effectLst/>
                <a:latin typeface="Roboto Mono"/>
              </a:rPr>
              <a:t>)</a:t>
            </a:r>
            <a:r>
              <a:rPr lang="ru-RU" b="1" i="0" dirty="0">
                <a:solidFill>
                  <a:srgbClr val="222222"/>
                </a:solidFill>
                <a:effectLst/>
                <a:latin typeface="Roboto Mono"/>
              </a:rPr>
              <a:t> </a:t>
            </a:r>
          </a:p>
          <a:p>
            <a:pPr marL="457200" lvl="1" indent="0">
              <a:buNone/>
            </a:pPr>
            <a:r>
              <a:rPr lang="ru-RU" b="0" i="0" dirty="0" err="1">
                <a:solidFill>
                  <a:srgbClr val="222222"/>
                </a:solidFill>
                <a:effectLst/>
                <a:latin typeface="Roboto Mono"/>
              </a:rPr>
              <a:t>туториал</a:t>
            </a:r>
            <a:r>
              <a:rPr lang="ru-RU" b="0" i="0" dirty="0">
                <a:solidFill>
                  <a:srgbClr val="222222"/>
                </a:solidFill>
                <a:effectLst/>
                <a:latin typeface="Roboto Mono"/>
              </a:rPr>
              <a:t> </a:t>
            </a:r>
          </a:p>
          <a:p>
            <a:pPr marL="457200" lvl="1" indent="0">
              <a:buNone/>
            </a:pPr>
            <a:r>
              <a:rPr lang="ru-RU" b="0" i="0" dirty="0">
                <a:solidFill>
                  <a:srgbClr val="222222"/>
                </a:solidFill>
                <a:effectLst/>
                <a:latin typeface="Roboto Mono"/>
              </a:rPr>
              <a:t>по </a:t>
            </a:r>
          </a:p>
          <a:p>
            <a:pPr marL="457200" lvl="1" indent="0">
              <a:buNone/>
            </a:pPr>
            <a:r>
              <a:rPr lang="ru-RU" b="0" i="0" dirty="0">
                <a:solidFill>
                  <a:srgbClr val="222222"/>
                </a:solidFill>
                <a:effectLst/>
                <a:latin typeface="Roboto Mono"/>
              </a:rPr>
              <a:t>функции </a:t>
            </a:r>
          </a:p>
          <a:p>
            <a:pPr marL="457200" lvl="1" indent="0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Roboto Mono"/>
              </a:rPr>
              <a:t>print()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180028C-7588-4CB5-BD99-1DC3DDB2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47402A9-FDCA-4932-9A5B-C3374398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print() - </a:t>
            </a:r>
            <a:r>
              <a:rPr lang="ru-RU" dirty="0"/>
              <a:t>необязательные аргументы</a:t>
            </a:r>
          </a:p>
        </p:txBody>
      </p:sp>
    </p:spTree>
    <p:extLst>
      <p:ext uri="{BB962C8B-B14F-4D97-AF65-F5344CB8AC3E}">
        <p14:creationId xmlns:p14="http://schemas.microsoft.com/office/powerpoint/2010/main" val="1144555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30C2D45F-487E-4901-A753-7C597E641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09700"/>
            <a:ext cx="8722820" cy="4982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i="0" dirty="0">
                <a:solidFill>
                  <a:srgbClr val="0077AA"/>
                </a:solidFill>
                <a:effectLst/>
                <a:latin typeface="Roboto Mono"/>
              </a:rPr>
              <a:t>print</a:t>
            </a:r>
            <a:r>
              <a:rPr lang="en-US" sz="2700" b="1" i="0" dirty="0">
                <a:solidFill>
                  <a:srgbClr val="999999"/>
                </a:solidFill>
                <a:effectLst/>
                <a:latin typeface="Roboto Mono"/>
              </a:rPr>
              <a:t>(</a:t>
            </a:r>
            <a:r>
              <a:rPr lang="en-US" sz="2700" b="1" i="0" dirty="0">
                <a:solidFill>
                  <a:srgbClr val="669900"/>
                </a:solidFill>
                <a:effectLst/>
                <a:latin typeface="Roboto Mono"/>
              </a:rPr>
              <a:t>'</a:t>
            </a:r>
            <a:r>
              <a:rPr lang="ru-RU" sz="2700" b="1" i="0" dirty="0" err="1">
                <a:solidFill>
                  <a:srgbClr val="669900"/>
                </a:solidFill>
                <a:effectLst/>
                <a:latin typeface="Roboto Mono"/>
              </a:rPr>
              <a:t>туториал</a:t>
            </a:r>
            <a:r>
              <a:rPr lang="ru-RU" sz="2700" b="1" i="0" dirty="0">
                <a:solidFill>
                  <a:srgbClr val="669900"/>
                </a:solidFill>
                <a:effectLst/>
                <a:latin typeface="Roboto Mono"/>
              </a:rPr>
              <a:t>'</a:t>
            </a:r>
            <a:r>
              <a:rPr lang="ru-RU" sz="2700" b="1" i="0" dirty="0">
                <a:solidFill>
                  <a:srgbClr val="999999"/>
                </a:solidFill>
                <a:effectLst/>
                <a:latin typeface="Roboto Mono"/>
              </a:rPr>
              <a:t>,</a:t>
            </a:r>
            <a:r>
              <a:rPr lang="ru-RU" sz="2700" b="1" i="0" dirty="0">
                <a:solidFill>
                  <a:srgbClr val="222222"/>
                </a:solidFill>
                <a:effectLst/>
                <a:latin typeface="Roboto Mono"/>
              </a:rPr>
              <a:t> </a:t>
            </a:r>
            <a:r>
              <a:rPr lang="ru-RU" sz="2700" b="1" i="0" dirty="0">
                <a:solidFill>
                  <a:srgbClr val="669900"/>
                </a:solidFill>
                <a:effectLst/>
                <a:latin typeface="Roboto Mono"/>
              </a:rPr>
              <a:t>'по'</a:t>
            </a:r>
            <a:r>
              <a:rPr lang="ru-RU" sz="2700" b="1" i="0" dirty="0">
                <a:solidFill>
                  <a:srgbClr val="999999"/>
                </a:solidFill>
                <a:effectLst/>
                <a:latin typeface="Roboto Mono"/>
              </a:rPr>
              <a:t>,</a:t>
            </a:r>
            <a:r>
              <a:rPr lang="ru-RU" sz="2700" b="1" i="0" dirty="0">
                <a:solidFill>
                  <a:srgbClr val="222222"/>
                </a:solidFill>
                <a:effectLst/>
                <a:latin typeface="Roboto Mono"/>
              </a:rPr>
              <a:t> </a:t>
            </a:r>
            <a:r>
              <a:rPr lang="ru-RU" sz="2700" b="1" i="0" dirty="0">
                <a:solidFill>
                  <a:srgbClr val="669900"/>
                </a:solidFill>
                <a:effectLst/>
                <a:latin typeface="Roboto Mono"/>
              </a:rPr>
              <a:t>'функции'</a:t>
            </a:r>
            <a:r>
              <a:rPr lang="ru-RU" sz="2700" b="1" i="0" dirty="0">
                <a:solidFill>
                  <a:srgbClr val="999999"/>
                </a:solidFill>
                <a:effectLst/>
                <a:latin typeface="Roboto Mono"/>
              </a:rPr>
              <a:t>,</a:t>
            </a:r>
            <a:r>
              <a:rPr lang="ru-RU" sz="2700" b="1" i="0" dirty="0">
                <a:solidFill>
                  <a:srgbClr val="222222"/>
                </a:solidFill>
                <a:effectLst/>
                <a:latin typeface="Roboto Mono"/>
              </a:rPr>
              <a:t> </a:t>
            </a:r>
            <a:r>
              <a:rPr lang="ru-RU" sz="2700" b="1" i="0" dirty="0">
                <a:solidFill>
                  <a:srgbClr val="669900"/>
                </a:solidFill>
                <a:effectLst/>
                <a:latin typeface="Roboto Mono"/>
              </a:rPr>
              <a:t>'</a:t>
            </a:r>
            <a:r>
              <a:rPr lang="en-US" sz="2700" b="1" i="0" dirty="0">
                <a:solidFill>
                  <a:srgbClr val="669900"/>
                </a:solidFill>
                <a:effectLst/>
                <a:latin typeface="Roboto Mono"/>
              </a:rPr>
              <a:t>print()'</a:t>
            </a:r>
            <a:r>
              <a:rPr lang="en-US" sz="2700" b="1" i="0" dirty="0">
                <a:solidFill>
                  <a:srgbClr val="999999"/>
                </a:solidFill>
                <a:effectLst/>
                <a:latin typeface="Roboto Mono"/>
              </a:rPr>
              <a:t>,</a:t>
            </a:r>
            <a:r>
              <a:rPr lang="en-US" sz="2700" b="1" i="0" dirty="0">
                <a:solidFill>
                  <a:srgbClr val="222222"/>
                </a:solidFill>
                <a:effectLst/>
                <a:latin typeface="Roboto Mono"/>
              </a:rPr>
              <a:t> </a:t>
            </a:r>
            <a:r>
              <a:rPr lang="en-US" sz="2700" b="1" i="0" dirty="0" err="1">
                <a:solidFill>
                  <a:srgbClr val="222222"/>
                </a:solidFill>
                <a:effectLst/>
                <a:latin typeface="Roboto Mono"/>
              </a:rPr>
              <a:t>sep</a:t>
            </a:r>
            <a:r>
              <a:rPr lang="en-US" sz="2700" b="1" i="0" dirty="0">
                <a:solidFill>
                  <a:srgbClr val="A67F59"/>
                </a:solidFill>
                <a:effectLst/>
                <a:latin typeface="Roboto Mono"/>
              </a:rPr>
              <a:t>=</a:t>
            </a:r>
            <a:r>
              <a:rPr lang="en-US" sz="2700" b="1" i="0" dirty="0">
                <a:solidFill>
                  <a:srgbClr val="669900"/>
                </a:solidFill>
                <a:effectLst/>
                <a:latin typeface="Roboto Mono"/>
              </a:rPr>
              <a:t>'\n\n’</a:t>
            </a:r>
            <a:r>
              <a:rPr lang="en-US" sz="2700" b="1" i="0" dirty="0">
                <a:solidFill>
                  <a:srgbClr val="999999"/>
                </a:solidFill>
                <a:effectLst/>
                <a:latin typeface="Roboto Mono"/>
              </a:rPr>
              <a:t>)</a:t>
            </a:r>
            <a:endParaRPr lang="ru-RU" sz="2700" b="1" i="0" dirty="0">
              <a:solidFill>
                <a:srgbClr val="999999"/>
              </a:solidFill>
              <a:effectLst/>
              <a:latin typeface="Roboto Mono"/>
            </a:endParaRPr>
          </a:p>
          <a:p>
            <a:pPr marL="0" indent="0">
              <a:buNone/>
            </a:pPr>
            <a:endParaRPr lang="ru-RU" dirty="0">
              <a:solidFill>
                <a:srgbClr val="999999"/>
              </a:solidFill>
              <a:latin typeface="Roboto Mono"/>
            </a:endParaRPr>
          </a:p>
          <a:p>
            <a:pPr marL="0" indent="0">
              <a:buNone/>
            </a:pPr>
            <a:r>
              <a:rPr lang="ru-RU" b="0" i="0" dirty="0" err="1">
                <a:solidFill>
                  <a:srgbClr val="222222"/>
                </a:solidFill>
                <a:effectLst/>
                <a:latin typeface="Roboto Mono"/>
              </a:rPr>
              <a:t>туториал</a:t>
            </a:r>
            <a:r>
              <a:rPr lang="ru-RU" b="0" i="0" dirty="0">
                <a:solidFill>
                  <a:srgbClr val="222222"/>
                </a:solidFill>
                <a:effectLst/>
                <a:latin typeface="Roboto Mono"/>
              </a:rPr>
              <a:t> </a:t>
            </a:r>
          </a:p>
          <a:p>
            <a:pPr marL="0" indent="0">
              <a:buNone/>
            </a:pPr>
            <a:endParaRPr lang="ru-RU" dirty="0">
              <a:solidFill>
                <a:srgbClr val="222222"/>
              </a:solidFill>
              <a:latin typeface="Roboto Mono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222222"/>
                </a:solidFill>
                <a:effectLst/>
                <a:latin typeface="Roboto Mono"/>
              </a:rPr>
              <a:t>по </a:t>
            </a:r>
          </a:p>
          <a:p>
            <a:pPr marL="0" indent="0">
              <a:buNone/>
            </a:pPr>
            <a:endParaRPr lang="ru-RU" dirty="0">
              <a:solidFill>
                <a:srgbClr val="222222"/>
              </a:solidFill>
              <a:latin typeface="Roboto Mono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222222"/>
                </a:solidFill>
                <a:effectLst/>
                <a:latin typeface="Roboto Mono"/>
              </a:rPr>
              <a:t>функции </a:t>
            </a:r>
          </a:p>
          <a:p>
            <a:pPr marL="0" indent="0">
              <a:buNone/>
            </a:pPr>
            <a:endParaRPr lang="ru-RU" dirty="0">
              <a:solidFill>
                <a:srgbClr val="222222"/>
              </a:solidFill>
              <a:latin typeface="Roboto Mono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Roboto Mono"/>
              </a:rPr>
              <a:t>print()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180028C-7588-4CB5-BD99-1DC3DDB2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47402A9-FDCA-4932-9A5B-C3374398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print() - </a:t>
            </a:r>
            <a:r>
              <a:rPr lang="ru-RU" dirty="0"/>
              <a:t>необязательные аргументы</a:t>
            </a:r>
          </a:p>
        </p:txBody>
      </p:sp>
    </p:spTree>
    <p:extLst>
      <p:ext uri="{BB962C8B-B14F-4D97-AF65-F5344CB8AC3E}">
        <p14:creationId xmlns:p14="http://schemas.microsoft.com/office/powerpoint/2010/main" val="196731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1B45CE-6227-42BC-A5BF-C9E10DE7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" y="1359243"/>
            <a:ext cx="8747988" cy="379352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Python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300" dirty="0"/>
              <a:t>Оператор присваивания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A18E752-CB90-49A0-BE6F-96675F30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649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892817EA-329F-46A9-BC5F-42224FEB7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7" y="1214996"/>
            <a:ext cx="8911243" cy="53656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Оператором присваивания является символ </a:t>
            </a:r>
            <a:r>
              <a:rPr lang="ru-RU" sz="4300" b="1" dirty="0">
                <a:solidFill>
                  <a:srgbClr val="C00000"/>
                </a:solidFill>
              </a:rPr>
              <a:t>=</a:t>
            </a:r>
            <a:r>
              <a:rPr lang="ru-RU" dirty="0"/>
              <a:t> </a:t>
            </a:r>
            <a:endParaRPr lang="en-US" dirty="0"/>
          </a:p>
          <a:p>
            <a:r>
              <a:rPr lang="ru-RU" sz="2600" dirty="0"/>
              <a:t>Выполняется оператор стандартным образом: сначала вычисляется выражения справа от знака равенства, а затем полученное значение записывается в переменную, указанную слева от знака равенства.</a:t>
            </a:r>
            <a:endParaRPr lang="en-US" sz="2600" dirty="0"/>
          </a:p>
          <a:p>
            <a:endParaRPr lang="en-US" sz="1100" dirty="0"/>
          </a:p>
          <a:p>
            <a:pPr marL="914400" lvl="2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 =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3.14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(type(A)) </a:t>
            </a:r>
            <a:r>
              <a:rPr lang="en-US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float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 = 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(type(A)) </a:t>
            </a:r>
            <a:r>
              <a:rPr lang="en-US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str 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 = b = c =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 +=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a = a + 1 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 = </a:t>
            </a:r>
            <a:r>
              <a:rPr lang="ru-RU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ru-RU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//</a:t>
            </a:r>
            <a:r>
              <a:rPr lang="ru-RU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ru-RU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ru-RU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en-US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int 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 =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</a:t>
            </a:r>
            <a:r>
              <a:rPr lang="en-US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float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 = c**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b = c^2 (</a:t>
            </a:r>
            <a:r>
              <a:rPr lang="ru-RU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степень) </a:t>
            </a:r>
            <a:endParaRPr lang="ru-RU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a, b = b, a </a:t>
            </a:r>
            <a:r>
              <a:rPr lang="en-US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обмен значениями </a:t>
            </a:r>
            <a:r>
              <a:rPr lang="en-US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a=b, b=a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endParaRPr lang="ru-RU" sz="2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FB1CA24-C96E-472D-9BE0-A6D3AF29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2CFC631-9EDF-43E8-B14C-000B093B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Оператор присваивания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D9CF97-BA8A-4CFE-9845-54CC2C55CF8E}"/>
              </a:ext>
            </a:extLst>
          </p:cNvPr>
          <p:cNvSpPr txBox="1"/>
          <p:nvPr/>
        </p:nvSpPr>
        <p:spPr>
          <a:xfrm>
            <a:off x="5965420" y="3600263"/>
            <a:ext cx="2952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&lt;class 'float'&gt;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0ED578-A15B-4F49-A234-980BBF75F80A}"/>
              </a:ext>
            </a:extLst>
          </p:cNvPr>
          <p:cNvSpPr txBox="1"/>
          <p:nvPr/>
        </p:nvSpPr>
        <p:spPr>
          <a:xfrm>
            <a:off x="5965420" y="4195376"/>
            <a:ext cx="234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&lt;class 'str'&gt;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68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1B45CE-6227-42BC-A5BF-C9E10DE7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" y="1359243"/>
            <a:ext cx="8747988" cy="379352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Python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8000" dirty="0"/>
              <a:t>Функция </a:t>
            </a:r>
            <a:r>
              <a:rPr lang="en-US" sz="8000" dirty="0"/>
              <a:t>Input()</a:t>
            </a:r>
            <a:endParaRPr lang="ru-RU" sz="8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A18E752-CB90-49A0-BE6F-96675F30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51776D-3326-42E6-8ABC-546E3C159227}"/>
              </a:ext>
            </a:extLst>
          </p:cNvPr>
          <p:cNvSpPr txBox="1"/>
          <p:nvPr/>
        </p:nvSpPr>
        <p:spPr>
          <a:xfrm>
            <a:off x="538296" y="4521885"/>
            <a:ext cx="830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Ввод данных осуществляется при помощи функции </a:t>
            </a:r>
            <a:r>
              <a:rPr lang="ru-RU" sz="2400" dirty="0" err="1">
                <a:solidFill>
                  <a:schemeClr val="bg1"/>
                </a:solidFill>
              </a:rPr>
              <a:t>input</a:t>
            </a:r>
            <a:r>
              <a:rPr lang="en-US" sz="2400" dirty="0">
                <a:solidFill>
                  <a:schemeClr val="bg1"/>
                </a:solidFill>
              </a:rPr>
              <a:t>()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3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A95472E-CCAA-421D-928A-D71BD9B5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F582C7E-9601-4235-BDC3-BFF4287A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Anaconda https://www.anaconda.com/products/individual</a:t>
            </a:r>
            <a:endParaRPr lang="ru-RU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DF060EF4-677D-4C3F-B9A6-BF53397C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1" y="1278806"/>
            <a:ext cx="8079970" cy="51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668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EB4BFC4-2573-4712-ACE0-BBF31D689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87500"/>
            <a:ext cx="8089900" cy="480455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Ввод данных осуществляется при помощи функции </a:t>
            </a:r>
            <a:r>
              <a:rPr lang="ru-RU" b="1" dirty="0" err="1">
                <a:solidFill>
                  <a:srgbClr val="795E26"/>
                </a:solidFill>
                <a:latin typeface="Courier New" panose="02070309020205020404" pitchFamily="49" charset="0"/>
              </a:rPr>
              <a:t>input</a:t>
            </a:r>
            <a:r>
              <a:rPr lang="en-US" b="1" dirty="0"/>
              <a:t>() </a:t>
            </a:r>
            <a:r>
              <a:rPr lang="ru-RU" b="1" dirty="0"/>
              <a:t>:</a:t>
            </a:r>
            <a:endParaRPr lang="en-US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 = </a:t>
            </a:r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input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(a)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 = </a:t>
            </a:r>
            <a:r>
              <a:rPr lang="en-US" b="1" dirty="0">
                <a:solidFill>
                  <a:srgbClr val="795E26"/>
                </a:solidFill>
                <a:latin typeface="Courier New" panose="02070309020205020404" pitchFamily="49" charset="0"/>
              </a:rPr>
              <a:t>input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("</a:t>
            </a:r>
            <a:r>
              <a:rPr lang="ru-RU" b="1" dirty="0">
                <a:solidFill>
                  <a:srgbClr val="A31515"/>
                </a:solidFill>
                <a:latin typeface="Courier New" panose="02070309020205020404" pitchFamily="49" charset="0"/>
              </a:rPr>
              <a:t>Введите количество: </a:t>
            </a:r>
            <a:r>
              <a:rPr lang="ru-RU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")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3093086-53D3-4581-BFF8-A6CADD34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4574591-5DFC-42A5-8036-AAD6D75F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Input()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594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EB4BFC4-2573-4712-ACE0-BBF31D689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87500"/>
            <a:ext cx="8089900" cy="480455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Функция </a:t>
            </a:r>
            <a:r>
              <a:rPr lang="ru-RU" b="1" dirty="0" err="1">
                <a:solidFill>
                  <a:srgbClr val="795E26"/>
                </a:solidFill>
                <a:latin typeface="Courier New" panose="02070309020205020404" pitchFamily="49" charset="0"/>
              </a:rPr>
              <a:t>input</a:t>
            </a:r>
            <a:r>
              <a:rPr lang="en-US" b="1" dirty="0"/>
              <a:t>()</a:t>
            </a:r>
            <a:r>
              <a:rPr lang="ru-RU" b="1" dirty="0"/>
              <a:t> воспринимает входные данные, как поток символов. </a:t>
            </a:r>
            <a:endParaRPr lang="en-US" b="1" dirty="0"/>
          </a:p>
          <a:p>
            <a:pPr marL="0" indent="0">
              <a:buNone/>
            </a:pPr>
            <a:r>
              <a:rPr lang="ru-RU" b="1" dirty="0"/>
              <a:t>Поэтому, чтобы принять целочисленное значение, следует воспользоваться функцией </a:t>
            </a:r>
            <a:r>
              <a:rPr lang="ru-RU" b="1" dirty="0" err="1">
                <a:solidFill>
                  <a:srgbClr val="267F99"/>
                </a:solidFill>
                <a:latin typeface="Courier New" panose="02070309020205020404" pitchFamily="49" charset="0"/>
              </a:rPr>
              <a:t>int</a:t>
            </a:r>
            <a:r>
              <a:rPr lang="ru-RU" b="1" dirty="0"/>
              <a:t>():</a:t>
            </a:r>
            <a:endParaRPr lang="en-US" b="1" dirty="0"/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 = </a:t>
            </a:r>
            <a:r>
              <a:rPr lang="en-US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(</a:t>
            </a:r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input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3093086-53D3-4581-BFF8-A6CADD34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4574591-5DFC-42A5-8036-AAD6D75F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Input()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1B45CE-6227-42BC-A5BF-C9E10DE7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" y="1359243"/>
            <a:ext cx="8747988" cy="379352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Python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>Комментарии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A18E752-CB90-49A0-BE6F-96675F30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2A64B5-53E6-4A74-A595-4944A18B7612}"/>
              </a:ext>
            </a:extLst>
          </p:cNvPr>
          <p:cNvSpPr txBox="1"/>
          <p:nvPr/>
        </p:nvSpPr>
        <p:spPr>
          <a:xfrm>
            <a:off x="338768" y="4414086"/>
            <a:ext cx="84416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i="0" cap="all" dirty="0">
                <a:solidFill>
                  <a:schemeClr val="bg1"/>
                </a:solidFill>
                <a:effectLst/>
              </a:rPr>
              <a:t>К</a:t>
            </a:r>
            <a:r>
              <a:rPr lang="ru-RU" sz="2200" b="1" i="0" dirty="0">
                <a:solidFill>
                  <a:schemeClr val="bg1"/>
                </a:solidFill>
                <a:effectLst/>
              </a:rPr>
              <a:t>омментарии</a:t>
            </a:r>
            <a:r>
              <a:rPr lang="ru-RU" sz="2200" b="0" i="0" dirty="0">
                <a:solidFill>
                  <a:schemeClr val="bg1"/>
                </a:solidFill>
                <a:effectLst/>
              </a:rPr>
              <a:t> – это пояснения к исходному тексту программы. 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19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674FC7B9-F316-437F-AB7F-5F7359A41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7" y="1214996"/>
            <a:ext cx="8785885" cy="5365648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b="1" dirty="0"/>
              <a:t>Комментарии</a:t>
            </a:r>
            <a:r>
              <a:rPr lang="ru-RU" dirty="0"/>
              <a:t> – это еще один способ сделать ваш код более читабельным. Они могут помочь не только другим людям читать и понимать ваш код, но и вам самим. </a:t>
            </a:r>
          </a:p>
          <a:p>
            <a:pPr algn="just"/>
            <a:endParaRPr lang="ru-RU" sz="1500" dirty="0"/>
          </a:p>
          <a:p>
            <a:pPr algn="just"/>
            <a:r>
              <a:rPr lang="ru-RU" b="1" dirty="0">
                <a:solidFill>
                  <a:srgbClr val="1C3158"/>
                </a:solidFill>
              </a:rPr>
              <a:t>Разработчики часто забывают, как работает их собственный код. Особенно если он был написан давно.</a:t>
            </a:r>
          </a:p>
          <a:p>
            <a:pPr algn="just"/>
            <a:endParaRPr lang="ru-RU" sz="1500" b="1" dirty="0"/>
          </a:p>
          <a:p>
            <a:pPr algn="just"/>
            <a:r>
              <a:rPr lang="ru-RU" b="1" dirty="0"/>
              <a:t>Комментарии</a:t>
            </a:r>
            <a:r>
              <a:rPr lang="ru-RU" dirty="0"/>
              <a:t> – это отличный способ быстро вспомнить свой код, написанный ранее.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85004C4-8E45-4290-A1D2-C47A7BCD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92A8E1E-9F19-4CB4-AFA2-704F3EEE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Комментарии</a:t>
            </a:r>
          </a:p>
        </p:txBody>
      </p:sp>
    </p:spTree>
    <p:extLst>
      <p:ext uri="{BB962C8B-B14F-4D97-AF65-F5344CB8AC3E}">
        <p14:creationId xmlns:p14="http://schemas.microsoft.com/office/powerpoint/2010/main" val="3501961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300FAAA0-C99A-46CA-A138-A7E5E4BD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# Это однострочный комментарий</a:t>
            </a:r>
          </a:p>
          <a:p>
            <a:pPr marL="457200" lvl="1" indent="0">
              <a:buNone/>
            </a:pPr>
            <a:endParaRPr lang="ru-RU" sz="2800" i="1" dirty="0"/>
          </a:p>
          <a:p>
            <a:pPr marL="457200" lvl="1" indent="0">
              <a:buNone/>
            </a:pPr>
            <a:r>
              <a:rPr lang="ru-RU" sz="2800" i="1" dirty="0" err="1"/>
              <a:t>print</a:t>
            </a:r>
            <a:r>
              <a:rPr lang="ru-RU" sz="2800" i="1" dirty="0"/>
              <a:t>("</a:t>
            </a:r>
            <a:r>
              <a:rPr lang="ru-RU" sz="2800" i="1" dirty="0" err="1"/>
              <a:t>python</a:t>
            </a:r>
            <a:r>
              <a:rPr lang="ru-RU" sz="2800" i="1" dirty="0"/>
              <a:t>") 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# Это тоже однострочный комментарий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805DB12-08D0-46EF-94D2-A5FDB17E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67E9E82-564E-4555-B737-707D0268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Однострочный комментарий</a:t>
            </a:r>
          </a:p>
        </p:txBody>
      </p:sp>
    </p:spTree>
    <p:extLst>
      <p:ext uri="{BB962C8B-B14F-4D97-AF65-F5344CB8AC3E}">
        <p14:creationId xmlns:p14="http://schemas.microsoft.com/office/powerpoint/2010/main" val="2380052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95397106-87E4-43CF-9711-5DC9F502A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447800"/>
            <a:ext cx="8305800" cy="4944255"/>
          </a:xfrm>
        </p:spPr>
        <p:txBody>
          <a:bodyPr/>
          <a:lstStyle/>
          <a:p>
            <a:pPr marL="0" indent="0">
              <a:buNone/>
            </a:pPr>
            <a:r>
              <a:rPr lang="ru-RU" b="1" i="0" dirty="0">
                <a:solidFill>
                  <a:srgbClr val="020202"/>
                </a:solidFill>
                <a:effectLst/>
              </a:rPr>
              <a:t>Вариант #1</a:t>
            </a:r>
            <a:r>
              <a:rPr lang="ru-RU" b="1" i="0" dirty="0">
                <a:solidFill>
                  <a:srgbClr val="393939"/>
                </a:solidFill>
                <a:effectLst/>
              </a:rPr>
              <a:t> </a:t>
            </a:r>
            <a:r>
              <a:rPr lang="ru-RU" b="0" i="0" dirty="0">
                <a:effectLst/>
              </a:rPr>
              <a:t>– писать однострочные комментарии друг за другом: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err="1"/>
              <a:t>def</a:t>
            </a:r>
            <a:r>
              <a:rPr lang="ru-RU" b="1" dirty="0"/>
              <a:t> </a:t>
            </a:r>
            <a:r>
              <a:rPr lang="ru-RU" b="1" dirty="0" err="1"/>
              <a:t>multiline_comment_example</a:t>
            </a:r>
            <a:r>
              <a:rPr lang="ru-RU" b="1" dirty="0"/>
              <a:t>():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   # Это многострочный комментарий, оформленный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   # в виде однострочных комментариев, следующих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   # друг за другом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D673A-7033-437E-957B-05833C6B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7D17895-8089-4E38-B2A0-90328437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Многострочные комментарии</a:t>
            </a:r>
          </a:p>
        </p:txBody>
      </p:sp>
    </p:spTree>
    <p:extLst>
      <p:ext uri="{BB962C8B-B14F-4D97-AF65-F5344CB8AC3E}">
        <p14:creationId xmlns:p14="http://schemas.microsoft.com/office/powerpoint/2010/main" val="99017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95397106-87E4-43CF-9711-5DC9F502A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409700"/>
            <a:ext cx="8382000" cy="4982355"/>
          </a:xfrm>
        </p:spPr>
        <p:txBody>
          <a:bodyPr/>
          <a:lstStyle/>
          <a:p>
            <a:pPr marL="0" indent="0">
              <a:buNone/>
            </a:pPr>
            <a:r>
              <a:rPr lang="ru-RU" b="1" i="0" dirty="0">
                <a:solidFill>
                  <a:srgbClr val="020202"/>
                </a:solidFill>
                <a:effectLst/>
              </a:rPr>
              <a:t>Вариант #2 </a:t>
            </a:r>
            <a:r>
              <a:rPr lang="ru-RU" i="0" dirty="0">
                <a:solidFill>
                  <a:srgbClr val="020202"/>
                </a:solidFill>
                <a:effectLst/>
              </a:rPr>
              <a:t>– заключить комментарий в тройные кавычки:</a:t>
            </a:r>
          </a:p>
          <a:p>
            <a:pPr marL="0" indent="0">
              <a:buNone/>
            </a:pPr>
            <a:endParaRPr lang="ru-RU" dirty="0"/>
          </a:p>
          <a:p>
            <a:pPr marL="457200" lvl="1" indent="0">
              <a:buNone/>
            </a:pP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"""</a:t>
            </a:r>
          </a:p>
          <a:p>
            <a:pPr marL="457200" lvl="1" indent="0">
              <a:buNone/>
            </a:pP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Это многострочный комментарий, </a:t>
            </a:r>
          </a:p>
          <a:p>
            <a:pPr marL="457200" lvl="1" indent="0">
              <a:buNone/>
            </a:pP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созданный с помощью</a:t>
            </a:r>
          </a:p>
          <a:p>
            <a:pPr marL="457200" lvl="1" indent="0">
              <a:buNone/>
            </a:pP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тройных кавычек</a:t>
            </a:r>
          </a:p>
          <a:p>
            <a:pPr marL="457200" lvl="1" indent="0">
              <a:buNone/>
            </a:pP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"""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D673A-7033-437E-957B-05833C6B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7D17895-8089-4E38-B2A0-90328437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Многострочные комментарии</a:t>
            </a:r>
          </a:p>
        </p:txBody>
      </p:sp>
    </p:spTree>
    <p:extLst>
      <p:ext uri="{BB962C8B-B14F-4D97-AF65-F5344CB8AC3E}">
        <p14:creationId xmlns:p14="http://schemas.microsoft.com/office/powerpoint/2010/main" val="2705461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1B45CE-6227-42BC-A5BF-C9E10DE7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" y="1359243"/>
            <a:ext cx="8747988" cy="379352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Python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7000" dirty="0"/>
              <a:t>Типы данных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A18E752-CB90-49A0-BE6F-96675F30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443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1982E83F-B714-4E76-B47D-B079B77C5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193800"/>
            <a:ext cx="8773620" cy="5198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/>
              <a:t>В </a:t>
            </a:r>
            <a:r>
              <a:rPr lang="ru-RU" sz="2200" b="1" dirty="0" err="1"/>
              <a:t>Python</a:t>
            </a:r>
            <a:r>
              <a:rPr lang="ru-RU" sz="2200" b="1" dirty="0"/>
              <a:t> есть несколько стандартных типов данных:</a:t>
            </a:r>
          </a:p>
          <a:p>
            <a:pPr lvl="1"/>
            <a:r>
              <a:rPr lang="en-US" sz="2200" b="0" i="0" dirty="0">
                <a:effectLst/>
              </a:rPr>
              <a:t>Numbers (</a:t>
            </a:r>
            <a:r>
              <a:rPr lang="ru-RU" sz="2200" b="1" i="0" dirty="0">
                <a:effectLst/>
              </a:rPr>
              <a:t>числа</a:t>
            </a:r>
            <a:r>
              <a:rPr lang="ru-RU" sz="2200" b="0" i="0" dirty="0">
                <a:effectLst/>
              </a:rPr>
              <a:t>)</a:t>
            </a:r>
          </a:p>
          <a:p>
            <a:pPr lvl="1"/>
            <a:r>
              <a:rPr lang="en-US" sz="2200" b="0" i="0" dirty="0">
                <a:effectLst/>
              </a:rPr>
              <a:t>Strings (</a:t>
            </a:r>
            <a:r>
              <a:rPr lang="ru-RU" sz="2200" b="1" i="0" dirty="0">
                <a:effectLst/>
              </a:rPr>
              <a:t>строки</a:t>
            </a:r>
            <a:r>
              <a:rPr lang="ru-RU" sz="2200" b="0" i="0" dirty="0">
                <a:effectLst/>
              </a:rPr>
              <a:t>)</a:t>
            </a:r>
          </a:p>
          <a:p>
            <a:pPr lvl="1"/>
            <a:r>
              <a:rPr lang="en-US" sz="2200" b="0" i="0" dirty="0">
                <a:effectLst/>
              </a:rPr>
              <a:t>Lists (</a:t>
            </a:r>
            <a:r>
              <a:rPr lang="ru-RU" sz="2200" b="1" i="0" dirty="0">
                <a:effectLst/>
              </a:rPr>
              <a:t>списки</a:t>
            </a:r>
            <a:r>
              <a:rPr lang="ru-RU" sz="2200" b="0" i="0" dirty="0">
                <a:effectLst/>
              </a:rPr>
              <a:t>)</a:t>
            </a:r>
          </a:p>
          <a:p>
            <a:pPr lvl="1"/>
            <a:r>
              <a:rPr lang="en-US" sz="2200" b="0" i="0" dirty="0">
                <a:effectLst/>
              </a:rPr>
              <a:t>Dictionaries (</a:t>
            </a:r>
            <a:r>
              <a:rPr lang="ru-RU" sz="2200" b="1" i="0" dirty="0">
                <a:effectLst/>
              </a:rPr>
              <a:t>словари</a:t>
            </a:r>
            <a:r>
              <a:rPr lang="ru-RU" sz="2200" b="0" i="0" dirty="0">
                <a:effectLst/>
              </a:rPr>
              <a:t>)</a:t>
            </a:r>
          </a:p>
          <a:p>
            <a:pPr lvl="1"/>
            <a:r>
              <a:rPr lang="en-US" sz="2200" b="0" i="0" dirty="0">
                <a:effectLst/>
              </a:rPr>
              <a:t>Tuples (</a:t>
            </a:r>
            <a:r>
              <a:rPr lang="ru-RU" sz="2200" b="1" i="0" dirty="0">
                <a:effectLst/>
              </a:rPr>
              <a:t>кортежи</a:t>
            </a:r>
            <a:r>
              <a:rPr lang="ru-RU" sz="2200" b="0" i="0" dirty="0">
                <a:effectLst/>
              </a:rPr>
              <a:t>)</a:t>
            </a:r>
          </a:p>
          <a:p>
            <a:pPr lvl="1"/>
            <a:r>
              <a:rPr lang="en-US" sz="2200" b="0" i="0" dirty="0">
                <a:effectLst/>
              </a:rPr>
              <a:t>Sets (</a:t>
            </a:r>
            <a:r>
              <a:rPr lang="ru-RU" sz="2200" b="1" i="0" dirty="0">
                <a:effectLst/>
              </a:rPr>
              <a:t>множества</a:t>
            </a:r>
            <a:r>
              <a:rPr lang="ru-RU" sz="2200" b="0" i="0" dirty="0">
                <a:effectLst/>
              </a:rPr>
              <a:t>)</a:t>
            </a:r>
          </a:p>
          <a:p>
            <a:pPr lvl="1"/>
            <a:r>
              <a:rPr lang="en-US" sz="2200" b="0" i="0" dirty="0">
                <a:effectLst/>
              </a:rPr>
              <a:t>Boolean (</a:t>
            </a:r>
            <a:r>
              <a:rPr lang="ru-RU" sz="2200" b="1" i="0" dirty="0">
                <a:effectLst/>
              </a:rPr>
              <a:t>логический тип данных</a:t>
            </a:r>
            <a:r>
              <a:rPr lang="ru-RU" sz="2200" b="0" i="0" dirty="0">
                <a:effectLst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00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1" i="0" dirty="0">
                <a:effectLst/>
              </a:rPr>
              <a:t>Эти типы данных можно, в свою очередь, классифицировать по нескольким признакам:</a:t>
            </a:r>
          </a:p>
          <a:p>
            <a:pPr lvl="1"/>
            <a:r>
              <a:rPr lang="ru-RU" sz="2200" b="0" i="0" dirty="0">
                <a:effectLst/>
              </a:rPr>
              <a:t>изменяемые (списки, словари и множества)</a:t>
            </a:r>
          </a:p>
          <a:p>
            <a:pPr lvl="1"/>
            <a:r>
              <a:rPr lang="ru-RU" sz="2200" b="0" i="0" dirty="0">
                <a:effectLst/>
              </a:rPr>
              <a:t>неизменяемые (числа, строки и кортежи)</a:t>
            </a:r>
          </a:p>
          <a:p>
            <a:pPr lvl="1"/>
            <a:r>
              <a:rPr lang="ru-RU" sz="2200" b="0" i="0" dirty="0">
                <a:effectLst/>
              </a:rPr>
              <a:t>упорядоченные (списки, кортежи, строки и словари)</a:t>
            </a:r>
          </a:p>
          <a:p>
            <a:pPr lvl="1"/>
            <a:r>
              <a:rPr lang="ru-RU" sz="2200" b="0" i="0" dirty="0">
                <a:effectLst/>
              </a:rPr>
              <a:t>неупорядоченные (множества)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489324B-E0C3-46CA-9117-29E824F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E16E51C-A43C-490A-97EA-142A81C8C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Стандартные типы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962179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9FB6C69F-7AAE-4DD5-84D9-45FC14565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358900"/>
            <a:ext cx="8697420" cy="5033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Числа</a:t>
            </a:r>
            <a:r>
              <a:rPr lang="ru-RU" sz="3600" dirty="0"/>
              <a:t> </a:t>
            </a:r>
          </a:p>
          <a:p>
            <a:pPr lvl="1"/>
            <a:r>
              <a:rPr lang="ru-RU" sz="3600" b="1" dirty="0" err="1">
                <a:solidFill>
                  <a:srgbClr val="267F99"/>
                </a:solidFill>
                <a:latin typeface="Courier New" panose="02070309020205020404" pitchFamily="49" charset="0"/>
              </a:rPr>
              <a:t>int</a:t>
            </a:r>
            <a:r>
              <a:rPr lang="ru-RU" sz="3600" dirty="0"/>
              <a:t> (целые числа), </a:t>
            </a:r>
          </a:p>
          <a:p>
            <a:pPr lvl="1"/>
            <a:r>
              <a:rPr lang="ru-RU" sz="3600" b="1" dirty="0" err="1">
                <a:solidFill>
                  <a:srgbClr val="267F99"/>
                </a:solidFill>
                <a:latin typeface="Courier New" panose="02070309020205020404" pitchFamily="49" charset="0"/>
              </a:rPr>
              <a:t>float</a:t>
            </a:r>
            <a:r>
              <a:rPr lang="ru-RU" sz="3600" dirty="0"/>
              <a:t> (с плавающей точкой действительных значений) или вещественные (дробные) числа, </a:t>
            </a:r>
          </a:p>
          <a:p>
            <a:pPr lvl="1"/>
            <a:r>
              <a:rPr lang="ru-RU" sz="3600" b="1" dirty="0" err="1">
                <a:solidFill>
                  <a:srgbClr val="267F99"/>
                </a:solidFill>
                <a:latin typeface="Courier New" panose="02070309020205020404" pitchFamily="49" charset="0"/>
              </a:rPr>
              <a:t>complex</a:t>
            </a:r>
            <a:r>
              <a:rPr lang="ru-RU" sz="3600" dirty="0"/>
              <a:t> (комплексные числа)</a:t>
            </a:r>
          </a:p>
          <a:p>
            <a:pPr lvl="1"/>
            <a:endParaRPr lang="ru-RU" sz="3600" dirty="0"/>
          </a:p>
          <a:p>
            <a:pPr marL="457200" lvl="1" indent="0">
              <a:buNone/>
            </a:pPr>
            <a:r>
              <a:rPr lang="ru-RU" sz="2800" dirty="0"/>
              <a:t>С числами можно выполнять различные математические операции</a:t>
            </a:r>
          </a:p>
          <a:p>
            <a:endParaRPr lang="ru-RU" sz="3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8301230-25D2-446C-B46D-D9B20FAC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4F231CC-1FF7-40E1-94E9-91DCCD48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Числа</a:t>
            </a:r>
          </a:p>
        </p:txBody>
      </p:sp>
    </p:spTree>
    <p:extLst>
      <p:ext uri="{BB962C8B-B14F-4D97-AF65-F5344CB8AC3E}">
        <p14:creationId xmlns:p14="http://schemas.microsoft.com/office/powerpoint/2010/main" val="285797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6FBFC14-1FF8-4688-A2FE-A8F2D745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45BCD5E-B782-4021-B45D-503B6B6B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PyCharm</a:t>
            </a:r>
            <a:br>
              <a:rPr lang="en-US" dirty="0"/>
            </a:br>
            <a:r>
              <a:rPr lang="en-US" dirty="0"/>
              <a:t>https://www.jetbrains.com/pycharm/</a:t>
            </a: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531E309A-06F6-4CD0-B50F-1A5EA45E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3" y="1248031"/>
            <a:ext cx="8820734" cy="514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3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22805DE-9FFC-475B-AD65-65436C10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EC48D40-6C99-45C6-8552-F9A60B61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Целые числа (</a:t>
            </a:r>
            <a:r>
              <a:rPr lang="en-US" dirty="0"/>
              <a:t>int)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FD7186E-1EAA-42A1-9F30-F7D7DCE5A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57" y="1243997"/>
            <a:ext cx="8333883" cy="489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28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475F8F0-C700-40A5-8F62-6627A1712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203" y="1196126"/>
            <a:ext cx="7963592" cy="5177607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6A1401B-12B7-4B21-B94F-64EA401D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9F26C58-796E-471F-99D9-E554B032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Вещественные числа (</a:t>
            </a:r>
            <a:r>
              <a:rPr lang="en-US" dirty="0"/>
              <a:t>float)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637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F18623B-AA93-4BC4-9D02-E064BFC3C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100" b="1" dirty="0"/>
              <a:t>Булевы значения в </a:t>
            </a:r>
            <a:r>
              <a:rPr lang="ru-RU" sz="3100" b="1" dirty="0" err="1"/>
              <a:t>Python</a:t>
            </a:r>
            <a:r>
              <a:rPr lang="ru-RU" sz="3100" b="1" dirty="0"/>
              <a:t> это две константы </a:t>
            </a:r>
            <a:r>
              <a:rPr lang="ru-RU" sz="3100" b="1" dirty="0" err="1">
                <a:solidFill>
                  <a:srgbClr val="DD1144"/>
                </a:solidFill>
              </a:rPr>
              <a:t>True</a:t>
            </a:r>
            <a:r>
              <a:rPr lang="ru-RU" sz="3100" b="1" dirty="0"/>
              <a:t> и </a:t>
            </a:r>
            <a:r>
              <a:rPr lang="ru-RU" sz="3100" b="1" dirty="0" err="1">
                <a:solidFill>
                  <a:srgbClr val="DD1144"/>
                </a:solidFill>
              </a:rPr>
              <a:t>False</a:t>
            </a:r>
            <a:r>
              <a:rPr lang="ru-RU" sz="3100" b="1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Python</a:t>
            </a:r>
            <a:r>
              <a:rPr lang="ru-RU" dirty="0"/>
              <a:t> истинными и ложными значениями считаются не только </a:t>
            </a:r>
            <a:r>
              <a:rPr lang="ru-RU" dirty="0" err="1">
                <a:solidFill>
                  <a:srgbClr val="DD1144"/>
                </a:solidFill>
              </a:rPr>
              <a:t>True</a:t>
            </a:r>
            <a:r>
              <a:rPr lang="ru-RU" dirty="0"/>
              <a:t> и </a:t>
            </a:r>
            <a:r>
              <a:rPr lang="ru-RU" dirty="0" err="1">
                <a:solidFill>
                  <a:srgbClr val="DD1144"/>
                </a:solidFill>
              </a:rPr>
              <a:t>False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b="1" dirty="0"/>
              <a:t>истинное значение:</a:t>
            </a:r>
          </a:p>
          <a:p>
            <a:pPr lvl="1"/>
            <a:r>
              <a:rPr lang="ru-RU" dirty="0"/>
              <a:t>любое ненулевое число</a:t>
            </a:r>
          </a:p>
          <a:p>
            <a:pPr lvl="1"/>
            <a:r>
              <a:rPr lang="ru-RU" dirty="0"/>
              <a:t>любая непустая строка</a:t>
            </a:r>
          </a:p>
          <a:p>
            <a:pPr lvl="1"/>
            <a:r>
              <a:rPr lang="ru-RU" dirty="0"/>
              <a:t>любой непустой объект</a:t>
            </a:r>
          </a:p>
          <a:p>
            <a:r>
              <a:rPr lang="ru-RU" b="1" dirty="0"/>
              <a:t>ложное значение:</a:t>
            </a:r>
          </a:p>
          <a:p>
            <a:pPr lvl="1"/>
            <a:r>
              <a:rPr lang="ru-RU" dirty="0"/>
              <a:t>0</a:t>
            </a:r>
          </a:p>
          <a:p>
            <a:pPr lvl="1"/>
            <a:r>
              <a:rPr lang="ru-RU" dirty="0" err="1"/>
              <a:t>None</a:t>
            </a:r>
            <a:endParaRPr lang="ru-RU" dirty="0"/>
          </a:p>
          <a:p>
            <a:pPr lvl="1"/>
            <a:r>
              <a:rPr lang="ru-RU" dirty="0"/>
              <a:t>пустая строка</a:t>
            </a:r>
          </a:p>
          <a:p>
            <a:pPr lvl="1"/>
            <a:r>
              <a:rPr lang="ru-RU" dirty="0"/>
              <a:t>пустой объект</a:t>
            </a:r>
          </a:p>
          <a:p>
            <a:endParaRPr lang="ru-RU" dirty="0"/>
          </a:p>
          <a:p>
            <a:r>
              <a:rPr lang="ru-RU" dirty="0"/>
              <a:t>Остальные истинные и ложные значения, как правило, логически следуют из условия.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D502DEF-156B-4161-80E2-8BEFCB84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BFEDAE1-30BE-4432-8638-311565D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Логический тип (</a:t>
            </a:r>
            <a:r>
              <a:rPr lang="en-US" dirty="0"/>
              <a:t>bool)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548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F18623B-AA93-4BC4-9D02-E064BFC3C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Для проверки </a:t>
            </a:r>
            <a:r>
              <a:rPr lang="ru-RU" b="1" dirty="0" err="1"/>
              <a:t>булевого</a:t>
            </a:r>
            <a:r>
              <a:rPr lang="ru-RU" b="1" dirty="0"/>
              <a:t> значения объекта, можно воспользоваться </a:t>
            </a:r>
            <a:r>
              <a:rPr lang="ru-RU" b="1" dirty="0" err="1"/>
              <a:t>bool</a:t>
            </a:r>
            <a:r>
              <a:rPr lang="ru-RU" b="1" dirty="0"/>
              <a:t>:</a:t>
            </a:r>
          </a:p>
          <a:p>
            <a:endParaRPr lang="ru-RU" b="1" dirty="0"/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items = [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empty_list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[]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bool(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empty_list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bool(items)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bool(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bool(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D502DEF-156B-4161-80E2-8BEFCB84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BFEDAE1-30BE-4432-8638-311565D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Логический тип (</a:t>
            </a:r>
            <a:r>
              <a:rPr lang="en-US" dirty="0"/>
              <a:t>bool)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0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F8BFDD0-EC2F-41A5-B333-F3E0CDC1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81EB190-7211-4C19-A6B4-41E6966D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Логический тип (</a:t>
            </a:r>
            <a:r>
              <a:rPr lang="en-US" dirty="0"/>
              <a:t>bool)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2A3130-7D94-493F-AC32-493F196D4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367" y="1126801"/>
            <a:ext cx="5107263" cy="53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36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7921EAF-4922-471C-83BF-07F557A7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0077921-B75E-4485-A61D-552D2B47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Строки (</a:t>
            </a:r>
            <a:r>
              <a:rPr lang="en-US" dirty="0"/>
              <a:t>str)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1369BC2-100E-45B3-AEE2-348C4E3A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334" y="1200020"/>
            <a:ext cx="6701330" cy="5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26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7921EAF-4922-471C-83BF-07F557A7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0077921-B75E-4485-A61D-552D2B47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Строки (</a:t>
            </a:r>
            <a:r>
              <a:rPr lang="en-US" dirty="0"/>
              <a:t>str)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0756D1-AE22-4A40-A189-26A32A72B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2795587"/>
            <a:ext cx="8448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73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FC80B5B1-62D5-48F2-BD56-D2A484A08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7" y="1397000"/>
            <a:ext cx="8911243" cy="499505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Списки</a:t>
            </a:r>
            <a:r>
              <a:rPr lang="ru-RU" dirty="0"/>
              <a:t> являются наиболее универсальными типами соединения данных </a:t>
            </a:r>
            <a:r>
              <a:rPr lang="ru-RU" dirty="0" err="1"/>
              <a:t>Python</a:t>
            </a:r>
            <a:r>
              <a:rPr lang="ru-RU" dirty="0"/>
              <a:t>. Список содержит элементы, разделенные запятыми и заключенные в квадратные скобки </a:t>
            </a:r>
            <a:r>
              <a:rPr lang="ru-RU" b="1" dirty="0"/>
              <a:t>([])</a:t>
            </a:r>
            <a:r>
              <a:rPr lang="ru-RU" dirty="0"/>
              <a:t>. В какой-то степени, списки похожи на массивы в С. Одно из различий между ними состоит в том, что все элементы, принадлежащие к списку могут быть разного типа данных.</a:t>
            </a:r>
          </a:p>
          <a:p>
            <a:endParaRPr lang="ru-RU" dirty="0"/>
          </a:p>
          <a:p>
            <a:r>
              <a:rPr lang="ru-RU" dirty="0"/>
              <a:t>Значения, хранящиеся в списке могут быть доступны с помощью оператора среза ([] и [:]) с индексами, начиная с 0 в начале списка и работать свой путь до конца: 1. Знак плюс (+) является оператором список конкатенации, а звездочка (*) оператор повторения.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18B88B0-4395-4C3C-84E2-D75C3FDD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0D82655-24EC-47AC-AEF7-C982499D1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Списки </a:t>
            </a:r>
          </a:p>
        </p:txBody>
      </p:sp>
    </p:spTree>
    <p:extLst>
      <p:ext uri="{BB962C8B-B14F-4D97-AF65-F5344CB8AC3E}">
        <p14:creationId xmlns:p14="http://schemas.microsoft.com/office/powerpoint/2010/main" val="2752030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FC80B5B1-62D5-48F2-BD56-D2A484A08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200" b="1" dirty="0">
              <a:solidFill>
                <a:srgbClr val="267F99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[ 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abcd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786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2.23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Andreyex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70.2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]</a:t>
            </a:r>
          </a:p>
          <a:p>
            <a:pPr marL="0" indent="0">
              <a:buNone/>
            </a:pP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tinylist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[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123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Andreyex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 (</a:t>
            </a:r>
            <a:r>
              <a:rPr lang="en-US" sz="17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          </a:t>
            </a:r>
            <a:r>
              <a:rPr lang="en-US" sz="17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17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Печатает полный список</a:t>
            </a:r>
            <a:endParaRPr lang="ru-RU" sz="17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 (</a:t>
            </a:r>
            <a:r>
              <a:rPr lang="en-US" sz="17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17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       </a:t>
            </a:r>
            <a:r>
              <a:rPr lang="en-US" sz="17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17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Выводит первый элемент списка</a:t>
            </a:r>
            <a:endParaRPr lang="ru-RU" sz="17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 (</a:t>
            </a:r>
            <a:r>
              <a:rPr lang="en-US" sz="17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17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17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     </a:t>
            </a:r>
            <a:r>
              <a:rPr lang="en-US" sz="17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17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Печатает элементы, начиная со 2-го по 3-й </a:t>
            </a:r>
            <a:endParaRPr lang="ru-RU" sz="17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 (</a:t>
            </a:r>
            <a:r>
              <a:rPr lang="en-US" sz="17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17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:])      </a:t>
            </a:r>
            <a:r>
              <a:rPr lang="en-US" sz="17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17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Печатает элементы, начиная с 3-й элемент</a:t>
            </a:r>
            <a:endParaRPr lang="ru-RU" sz="17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 (</a:t>
            </a:r>
            <a:r>
              <a:rPr lang="en-US" sz="17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tinylist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* </a:t>
            </a:r>
            <a:r>
              <a:rPr lang="en-US" sz="17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  </a:t>
            </a:r>
            <a:r>
              <a:rPr lang="en-US" sz="17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17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Печатает список в два раза</a:t>
            </a:r>
            <a:endParaRPr lang="ru-RU" sz="17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 (</a:t>
            </a:r>
            <a:r>
              <a:rPr lang="en-US" sz="17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+ </a:t>
            </a:r>
            <a:r>
              <a:rPr lang="en-US" sz="17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tinylist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 </a:t>
            </a:r>
            <a:r>
              <a:rPr lang="en-US" sz="17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17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Печатает конкатенированный список</a:t>
            </a:r>
            <a:endParaRPr lang="ru-RU" sz="17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18B88B0-4395-4C3C-84E2-D75C3FDD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0D82655-24EC-47AC-AEF7-C982499D1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Списки </a:t>
            </a:r>
          </a:p>
        </p:txBody>
      </p:sp>
    </p:spTree>
    <p:extLst>
      <p:ext uri="{BB962C8B-B14F-4D97-AF65-F5344CB8AC3E}">
        <p14:creationId xmlns:p14="http://schemas.microsoft.com/office/powerpoint/2010/main" val="4010551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B5A9229D-B71A-4F0D-BA21-8B8C88100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7" y="1214996"/>
            <a:ext cx="8911243" cy="5365648"/>
          </a:xfrm>
        </p:spPr>
        <p:txBody>
          <a:bodyPr>
            <a:normAutofit/>
          </a:bodyPr>
          <a:lstStyle/>
          <a:p>
            <a:r>
              <a:rPr lang="ru-RU" b="1" dirty="0"/>
              <a:t>Кортеж</a:t>
            </a:r>
            <a:r>
              <a:rPr lang="ru-RU" dirty="0"/>
              <a:t> – это другой тип данных последовательности, похожий на список. Кортеж состоит из нескольких значений, разделенных запятыми. В отличие от списков, тем не менее, кортежи заключены в скобки.</a:t>
            </a:r>
          </a:p>
          <a:p>
            <a:endParaRPr lang="ru-RU" sz="2000" dirty="0"/>
          </a:p>
          <a:p>
            <a:r>
              <a:rPr lang="ru-RU" b="1" dirty="0"/>
              <a:t>Основное различие между списками и кортежами:</a:t>
            </a:r>
          </a:p>
          <a:p>
            <a:r>
              <a:rPr lang="ru-RU" dirty="0"/>
              <a:t>Списки заключены в скобках ([]) и их элементы и размеры могут быть изменены, в то время как кортежи заключены в круглые скобки (()) и не могут быть обновлены. </a:t>
            </a:r>
          </a:p>
          <a:p>
            <a:r>
              <a:rPr lang="ru-RU" dirty="0"/>
              <a:t>Кортеж можно рассматривать как списки только для чтения.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B8F827D-3D5E-4A06-9499-AE7DB0F7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7CD5CD1-6C1B-487E-9EF1-7CAE670F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Кортежи </a:t>
            </a:r>
          </a:p>
        </p:txBody>
      </p:sp>
    </p:spTree>
    <p:extLst>
      <p:ext uri="{BB962C8B-B14F-4D97-AF65-F5344CB8AC3E}">
        <p14:creationId xmlns:p14="http://schemas.microsoft.com/office/powerpoint/2010/main" val="94441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9988C91E-3E52-4A00-BCF8-4833B9C50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214996"/>
            <a:ext cx="8544144" cy="5177059"/>
          </a:xfrm>
        </p:spPr>
        <p:txBody>
          <a:bodyPr>
            <a:normAutofit/>
          </a:bodyPr>
          <a:lstStyle/>
          <a:p>
            <a:endParaRPr lang="ru-RU" sz="1000" dirty="0"/>
          </a:p>
          <a:p>
            <a:r>
              <a:rPr lang="pt-BR" dirty="0"/>
              <a:t>Microsoft Visual Studio</a:t>
            </a:r>
          </a:p>
          <a:p>
            <a:r>
              <a:rPr lang="pt-BR" dirty="0">
                <a:solidFill>
                  <a:srgbClr val="1C3158"/>
                </a:solidFill>
              </a:rPr>
              <a:t>Visual Studio Code (VS Code)</a:t>
            </a:r>
          </a:p>
          <a:p>
            <a:r>
              <a:rPr lang="pt-BR" dirty="0"/>
              <a:t>Sublime text 3</a:t>
            </a:r>
          </a:p>
          <a:p>
            <a:r>
              <a:rPr lang="pt-BR" dirty="0">
                <a:solidFill>
                  <a:srgbClr val="1C3158"/>
                </a:solidFill>
              </a:rPr>
              <a:t>Eclipse</a:t>
            </a:r>
            <a:r>
              <a:rPr lang="ru-RU" dirty="0">
                <a:solidFill>
                  <a:srgbClr val="1C3158"/>
                </a:solidFill>
              </a:rPr>
              <a:t> </a:t>
            </a:r>
            <a:r>
              <a:rPr lang="pt-BR" dirty="0">
                <a:solidFill>
                  <a:srgbClr val="1C3158"/>
                </a:solidFill>
              </a:rPr>
              <a:t>+ Pydev</a:t>
            </a:r>
            <a:r>
              <a:rPr lang="ru-RU" dirty="0">
                <a:solidFill>
                  <a:srgbClr val="1C3158"/>
                </a:solidFill>
              </a:rPr>
              <a:t> </a:t>
            </a:r>
            <a:r>
              <a:rPr lang="pt-BR" dirty="0">
                <a:solidFill>
                  <a:srgbClr val="1C3158"/>
                </a:solidFill>
              </a:rPr>
              <a:t>;</a:t>
            </a:r>
          </a:p>
          <a:p>
            <a:r>
              <a:rPr lang="pt-BR" dirty="0"/>
              <a:t>Atom;</a:t>
            </a:r>
          </a:p>
          <a:p>
            <a:r>
              <a:rPr lang="pt-BR" dirty="0">
                <a:solidFill>
                  <a:srgbClr val="1C3158"/>
                </a:solidFill>
              </a:rPr>
              <a:t>Vim</a:t>
            </a:r>
            <a:endParaRPr lang="ru-RU" dirty="0">
              <a:solidFill>
                <a:srgbClr val="1C3158"/>
              </a:solidFill>
            </a:endParaRPr>
          </a:p>
          <a:p>
            <a:r>
              <a:rPr lang="pt-BR" dirty="0"/>
              <a:t>GNU/Emacs</a:t>
            </a:r>
          </a:p>
          <a:p>
            <a:r>
              <a:rPr lang="ru-RU" dirty="0"/>
              <a:t>и др.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2D89BAC-9052-4B62-99EE-1FACB7C4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BE87C65-F856-4DAE-B217-4670163AE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PyCharm</a:t>
            </a:r>
            <a:r>
              <a:rPr lang="en-US" dirty="0" smtClean="0"/>
              <a:t> </a:t>
            </a:r>
            <a:r>
              <a:rPr lang="kk-KZ" dirty="0" smtClean="0"/>
              <a:t>ұқсасы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68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67860DED-76FF-4729-8F05-61AA60CC7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>
              <a:solidFill>
                <a:srgbClr val="267F99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tuple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( 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abcd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786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2.23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Andreyex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70.2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)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tinytuple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(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123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Andreyex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7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sz="17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 (</a:t>
            </a:r>
            <a:r>
              <a:rPr lang="en-US" sz="17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tuple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US" sz="17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    </a:t>
            </a:r>
            <a:r>
              <a:rPr lang="en-US" sz="17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17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Печатать все кортежи</a:t>
            </a:r>
            <a:endParaRPr lang="ru-RU" sz="17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 (</a:t>
            </a:r>
            <a:r>
              <a:rPr lang="en-US" sz="17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tuple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17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  <a:r>
              <a:rPr lang="en-US" sz="17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 </a:t>
            </a:r>
            <a:r>
              <a:rPr lang="en-US" sz="17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17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Напечатать первый элемент кортежа</a:t>
            </a:r>
            <a:endParaRPr lang="ru-RU" sz="17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 (</a:t>
            </a:r>
            <a:r>
              <a:rPr lang="en-US" sz="17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tuple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17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17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  <a:r>
              <a:rPr lang="en-US" sz="17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</a:t>
            </a:r>
            <a:r>
              <a:rPr lang="en-US" sz="17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17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Напечатать элементы начиная с 2-го по 3-й</a:t>
            </a:r>
            <a:endParaRPr lang="ru-RU" sz="17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 (</a:t>
            </a:r>
            <a:r>
              <a:rPr lang="en-US" sz="17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tuple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17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:])</a:t>
            </a:r>
            <a:r>
              <a:rPr lang="en-US" sz="17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</a:t>
            </a:r>
            <a:r>
              <a:rPr lang="en-US" sz="17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17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Напечатать элементы начиная с 3-го</a:t>
            </a:r>
            <a:endParaRPr lang="ru-RU" sz="17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 (</a:t>
            </a:r>
            <a:r>
              <a:rPr lang="en-US" sz="17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tinytuple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* </a:t>
            </a:r>
            <a:r>
              <a:rPr lang="en-US" sz="17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US" sz="17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</a:t>
            </a:r>
            <a:r>
              <a:rPr lang="en-US" sz="17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17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Напечатать кортеж два раза</a:t>
            </a:r>
            <a:endParaRPr lang="ru-RU" sz="17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 (</a:t>
            </a:r>
            <a:r>
              <a:rPr lang="en-US" sz="17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tuple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+ </a:t>
            </a:r>
            <a:r>
              <a:rPr lang="en-US" sz="17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tinytuple</a:t>
            </a:r>
            <a:r>
              <a:rPr lang="en-US" sz="17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US" sz="17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7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17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Напечатать объеденный кортеж</a:t>
            </a:r>
            <a:endParaRPr lang="ru-RU" sz="17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ru-RU" sz="17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55CCC7-99D6-42BD-A5D0-2F833DBA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EFA0D9A-A8A6-4DDC-A7A0-C3953692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Кортежи</a:t>
            </a:r>
          </a:p>
        </p:txBody>
      </p:sp>
    </p:spTree>
    <p:extLst>
      <p:ext uri="{BB962C8B-B14F-4D97-AF65-F5344CB8AC3E}">
        <p14:creationId xmlns:p14="http://schemas.microsoft.com/office/powerpoint/2010/main" val="4157096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984E6BC9-DF45-497F-BEC0-7F6CAACA1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7" y="1346200"/>
            <a:ext cx="8911243" cy="504585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Словари</a:t>
            </a:r>
            <a:r>
              <a:rPr lang="ru-RU" dirty="0"/>
              <a:t> в </a:t>
            </a:r>
            <a:r>
              <a:rPr lang="ru-RU" dirty="0" err="1"/>
              <a:t>Python</a:t>
            </a:r>
            <a:r>
              <a:rPr lang="ru-RU" dirty="0"/>
              <a:t> являются своего рода тип хеш-таблицы. Они работают как ассоциативные массивы или хэши, найденных в </a:t>
            </a:r>
            <a:r>
              <a:rPr lang="ru-RU" dirty="0" err="1"/>
              <a:t>Perl</a:t>
            </a:r>
            <a:r>
              <a:rPr lang="ru-RU" dirty="0"/>
              <a:t> и состоят из пар ключ-значение. </a:t>
            </a:r>
          </a:p>
          <a:p>
            <a:r>
              <a:rPr lang="ru-RU" dirty="0"/>
              <a:t>Словарь ключ может быть практически любым типом </a:t>
            </a:r>
            <a:r>
              <a:rPr lang="ru-RU" dirty="0" err="1"/>
              <a:t>Python</a:t>
            </a:r>
            <a:r>
              <a:rPr lang="ru-RU" dirty="0"/>
              <a:t>, но, как правило, число или строка. Значения, с другой стороны, может быть любой произвольный объект </a:t>
            </a:r>
            <a:r>
              <a:rPr lang="ru-RU" dirty="0" err="1"/>
              <a:t>Python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Словари заключены в фигурных скобках ({}), значения могут быть назначены и доступны к ним, используя квадратные скобки ([]). Например: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DFCE891-5405-49A7-8B9B-0DB9D3CA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0153453-D0F0-4DB6-BA2B-D21548D2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Словари </a:t>
            </a:r>
          </a:p>
        </p:txBody>
      </p:sp>
    </p:spTree>
    <p:extLst>
      <p:ext uri="{BB962C8B-B14F-4D97-AF65-F5344CB8AC3E}">
        <p14:creationId xmlns:p14="http://schemas.microsoft.com/office/powerpoint/2010/main" val="25037246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DCA6502-4F77-403D-9D0C-63CEF0A90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7" y="1346200"/>
            <a:ext cx="8911243" cy="5045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err="1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{}</a:t>
            </a:r>
          </a:p>
          <a:p>
            <a:pPr marL="0" indent="0">
              <a:buNone/>
            </a:pPr>
            <a:r>
              <a:rPr lang="en-US" sz="2200" b="1" dirty="0" err="1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'one'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 = 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ru-RU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Это один"</a:t>
            </a:r>
            <a:endParaRPr lang="ru-RU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 err="1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     = 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ru-RU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Это два"</a:t>
            </a:r>
            <a:endParaRPr lang="ru-RU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ru-RU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tinydict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{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'name'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 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'Andreyex'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'code'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3451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'dept'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 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ru-RU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продажи'</a:t>
            </a:r>
            <a:r>
              <a:rPr lang="ru-RU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 (</a:t>
            </a:r>
            <a:r>
              <a:rPr lang="en-US" sz="2000" b="1" dirty="0" err="1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'one'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</a:t>
            </a:r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Печатает число ключ '</a:t>
            </a:r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one'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 (</a:t>
            </a:r>
            <a:r>
              <a:rPr lang="en-US" sz="2000" b="1" dirty="0" err="1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    </a:t>
            </a:r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Печатает число ключ 2</a:t>
            </a:r>
            <a:endParaRPr lang="ru-RU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 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tinydict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   </a:t>
            </a:r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Печатает весь словарь</a:t>
            </a:r>
            <a:endParaRPr lang="ru-RU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 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tinydict.keys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</a:t>
            </a:r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Печатает все ключи</a:t>
            </a:r>
            <a:endParaRPr lang="ru-RU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 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tinydict.values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Печатает все значения</a:t>
            </a:r>
            <a:endParaRPr lang="ru-RU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90073A6-CC85-4468-A2D0-31FE18F8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D61B13A-527A-4DE0-9ED9-5062ABB5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Словари</a:t>
            </a:r>
          </a:p>
        </p:txBody>
      </p:sp>
    </p:spTree>
    <p:extLst>
      <p:ext uri="{BB962C8B-B14F-4D97-AF65-F5344CB8AC3E}">
        <p14:creationId xmlns:p14="http://schemas.microsoft.com/office/powerpoint/2010/main" val="30810850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4418600C-80BA-4625-8872-1E4F7E427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7" y="1397000"/>
            <a:ext cx="8911243" cy="4995055"/>
          </a:xfrm>
        </p:spPr>
        <p:txBody>
          <a:bodyPr/>
          <a:lstStyle/>
          <a:p>
            <a:r>
              <a:rPr lang="ru-RU" b="1" dirty="0"/>
              <a:t>Множество</a:t>
            </a:r>
            <a:r>
              <a:rPr lang="ru-RU" dirty="0"/>
              <a:t> - это изменяемый неупорядоченный тип данных. В множестве всегда содержатся только уникальные элементы.</a:t>
            </a:r>
          </a:p>
          <a:p>
            <a:endParaRPr lang="ru-RU" dirty="0"/>
          </a:p>
          <a:p>
            <a:r>
              <a:rPr lang="ru-RU" dirty="0"/>
              <a:t>Множество в </a:t>
            </a:r>
            <a:r>
              <a:rPr lang="ru-RU" dirty="0" err="1"/>
              <a:t>Python</a:t>
            </a:r>
            <a:r>
              <a:rPr lang="ru-RU" dirty="0"/>
              <a:t> - это последовательность элементов, которые разделены между собой запятой и заключены в фигурные скобки.</a:t>
            </a:r>
          </a:p>
          <a:p>
            <a:endParaRPr lang="ru-RU" dirty="0"/>
          </a:p>
          <a:p>
            <a:r>
              <a:rPr lang="ru-RU" dirty="0"/>
              <a:t>С помощью множества можно легко убрать повторяющиеся элементы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BD16657-0718-418A-9CBC-3E601072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43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9C542B-BEEF-4F77-AB3B-D9F83A90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Множество (</a:t>
            </a:r>
            <a:r>
              <a:rPr lang="en-US" dirty="0"/>
              <a:t>Set)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116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DE8C0386-8836-4375-A216-435245D0B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7" y="1422400"/>
            <a:ext cx="8911243" cy="4969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sz="26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vlans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[</a:t>
            </a:r>
            <a:r>
              <a:rPr lang="en-US" sz="26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6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6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30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6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40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6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6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sz="26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set(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vlans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Out[</a:t>
            </a:r>
            <a:r>
              <a:rPr lang="en-US" sz="26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{</a:t>
            </a:r>
            <a:r>
              <a:rPr lang="en-US" sz="26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6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6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30</a:t>
            </a: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6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40</a:t>
            </a: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6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sz="26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set1 = set(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vlans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sz="26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sz="26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(set1)</a:t>
            </a:r>
          </a:p>
          <a:p>
            <a:pPr marL="0" indent="0">
              <a:buNone/>
            </a:pP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en-US" sz="26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40</a:t>
            </a: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6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6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6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6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30</a:t>
            </a:r>
            <a:r>
              <a:rPr lang="en-US" sz="2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ru-RU" sz="2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6397B8B-8FA1-4F59-8106-03740711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44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FE033BD-9E54-4E16-A417-AC6A7ACF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Множества</a:t>
            </a:r>
          </a:p>
        </p:txBody>
      </p:sp>
    </p:spTree>
    <p:extLst>
      <p:ext uri="{BB962C8B-B14F-4D97-AF65-F5344CB8AC3E}">
        <p14:creationId xmlns:p14="http://schemas.microsoft.com/office/powerpoint/2010/main" val="12906045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1B45CE-6227-42BC-A5BF-C9E10DE7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" y="1359243"/>
            <a:ext cx="8747988" cy="37935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Python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7000" dirty="0"/>
              <a:t>Преобразование </a:t>
            </a:r>
            <a:br>
              <a:rPr lang="ru-RU" sz="7000" dirty="0"/>
            </a:br>
            <a:r>
              <a:rPr lang="ru-RU" sz="7000" dirty="0"/>
              <a:t>типов данных</a:t>
            </a:r>
            <a:br>
              <a:rPr lang="ru-RU" sz="7000" dirty="0"/>
            </a:br>
            <a:endParaRPr lang="ru-RU" sz="7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A18E752-CB90-49A0-BE6F-96675F30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45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6FAD2D-3AB9-4E10-ABFB-7DA4E17ADD03}"/>
              </a:ext>
            </a:extLst>
          </p:cNvPr>
          <p:cNvSpPr txBox="1"/>
          <p:nvPr/>
        </p:nvSpPr>
        <p:spPr>
          <a:xfrm>
            <a:off x="361652" y="4321086"/>
            <a:ext cx="842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Python</a:t>
            </a:r>
            <a:r>
              <a:rPr lang="ru-RU" dirty="0">
                <a:solidFill>
                  <a:schemeClr val="bg1"/>
                </a:solidFill>
              </a:rPr>
              <a:t> есть несколько полезных встроенных функций, которые позволяют преобразовать данные из одного типа в другой</a:t>
            </a:r>
          </a:p>
        </p:txBody>
      </p:sp>
    </p:spTree>
    <p:extLst>
      <p:ext uri="{BB962C8B-B14F-4D97-AF65-F5344CB8AC3E}">
        <p14:creationId xmlns:p14="http://schemas.microsoft.com/office/powerpoint/2010/main" val="2525566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A11FC21-6B53-4535-A0CF-B00D8CCA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D983795-BCEC-4889-928C-059AF41A5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Преобразование типов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D8C7581-7B97-48D5-A154-712610700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1" y="1206609"/>
            <a:ext cx="57054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48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23608615-F7CE-449D-99BA-323B93681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397000"/>
            <a:ext cx="8710120" cy="4995055"/>
          </a:xfrm>
        </p:spPr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list(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"string"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't'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'n'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'g'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8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list({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})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8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9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list((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9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93B121F-704E-449A-AC65-4FC0F4F3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47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E4DF824-9D9D-4915-ADA3-7603EC81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Функция </a:t>
            </a:r>
            <a:r>
              <a:rPr lang="ru-RU" sz="4400" dirty="0" err="1"/>
              <a:t>list</a:t>
            </a:r>
            <a:r>
              <a:rPr lang="ru-RU" dirty="0"/>
              <a:t> преобразует аргумент в список</a:t>
            </a:r>
          </a:p>
        </p:txBody>
      </p:sp>
    </p:spTree>
    <p:extLst>
      <p:ext uri="{BB962C8B-B14F-4D97-AF65-F5344CB8AC3E}">
        <p14:creationId xmlns:p14="http://schemas.microsoft.com/office/powerpoint/2010/main" val="34831719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67EF9570-2E35-4393-A432-00446521A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sz="25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set([</a:t>
            </a:r>
            <a:r>
              <a:rPr lang="en-US" sz="25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marL="0" indent="0">
              <a:buNone/>
            </a:pP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Out[</a:t>
            </a:r>
            <a:r>
              <a:rPr lang="en-US" sz="25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{</a:t>
            </a:r>
            <a:r>
              <a:rPr lang="en-US" sz="25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sz="25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11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set((</a:t>
            </a:r>
            <a:r>
              <a:rPr lang="en-US" sz="25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Out[</a:t>
            </a:r>
            <a:r>
              <a:rPr lang="en-US" sz="25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11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{</a:t>
            </a:r>
            <a:r>
              <a:rPr lang="en-US" sz="25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sz="25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set(</a:t>
            </a:r>
            <a:r>
              <a:rPr lang="en-US" sz="25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"string string"</a:t>
            </a:r>
            <a:r>
              <a:rPr lang="en-US" sz="2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Out[</a:t>
            </a:r>
            <a:r>
              <a:rPr lang="en-US" sz="25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{</a:t>
            </a:r>
            <a:r>
              <a:rPr lang="en-US" sz="25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 '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'g'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5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25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'n'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's'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5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't’</a:t>
            </a:r>
            <a:r>
              <a:rPr lang="en-US" sz="2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  <a:endParaRPr lang="ru-RU" sz="2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ru-RU" sz="2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sz="1600" b="0" i="0" dirty="0">
                <a:solidFill>
                  <a:srgbClr val="404040"/>
                </a:solidFill>
                <a:effectLst/>
              </a:rPr>
              <a:t>Эта функция очень полезна, когда нужно получить уникальные элементы в последовательности.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904F10E-E4DD-4F81-8ADB-17F76B4B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48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A6B847C-C49A-4DFB-8E9C-0FFED594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Функция </a:t>
            </a:r>
            <a:r>
              <a:rPr lang="ru-RU" sz="4400" dirty="0" err="1"/>
              <a:t>set</a:t>
            </a:r>
            <a:r>
              <a:rPr lang="ru-RU" dirty="0"/>
              <a:t> преобразует аргумент в множество</a:t>
            </a:r>
          </a:p>
        </p:txBody>
      </p:sp>
    </p:spTree>
    <p:extLst>
      <p:ext uri="{BB962C8B-B14F-4D97-AF65-F5344CB8AC3E}">
        <p14:creationId xmlns:p14="http://schemas.microsoft.com/office/powerpoint/2010/main" val="20221530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62E0850A-434E-4492-8332-0A9D2DBA9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7" y="1358900"/>
            <a:ext cx="8911243" cy="50331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13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tuple([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13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14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tuple({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})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14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 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15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tuple(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"string"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Out[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15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 (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't'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'n'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'g’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2200" dirty="0"/>
              <a:t>Эта функция может пригодиться в том случае, если нужно получить неизменяемый объект.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0CEFB5-C0CD-4145-A2E5-CDB99593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49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99DEE6F-9960-47A0-B325-5F5A7EF7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Функция </a:t>
            </a:r>
            <a:r>
              <a:rPr lang="ru-RU" sz="4400" dirty="0" err="1"/>
              <a:t>tuple</a:t>
            </a:r>
            <a:r>
              <a:rPr lang="ru-RU" dirty="0"/>
              <a:t> преобразует аргумент в кортеж</a:t>
            </a:r>
          </a:p>
        </p:txBody>
      </p:sp>
    </p:spTree>
    <p:extLst>
      <p:ext uri="{BB962C8B-B14F-4D97-AF65-F5344CB8AC3E}">
        <p14:creationId xmlns:p14="http://schemas.microsoft.com/office/powerpoint/2010/main" val="275507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A4FA837-CDFA-48BA-B3A6-29F47CC2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E06C823-18DB-4D79-8CFB-F51FBA59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Python-</a:t>
            </a:r>
            <a:r>
              <a:rPr lang="ru-RU" sz="2800" dirty="0"/>
              <a:t>мен </a:t>
            </a:r>
            <a:r>
              <a:rPr lang="ru-RU" sz="2800" dirty="0" err="1"/>
              <a:t>жұмысты</a:t>
            </a:r>
            <a:r>
              <a:rPr lang="ru-RU" sz="2800" dirty="0"/>
              <a:t> </a:t>
            </a:r>
            <a:r>
              <a:rPr lang="ru-RU" sz="2800" dirty="0" err="1"/>
              <a:t>бастау</a:t>
            </a:r>
            <a:r>
              <a:rPr lang="ru-RU" sz="2800" dirty="0"/>
              <a:t>: </a:t>
            </a:r>
            <a:r>
              <a:rPr lang="en-US" sz="2800" dirty="0"/>
              <a:t>Python-</a:t>
            </a:r>
            <a:r>
              <a:rPr lang="ru-RU" sz="2800" dirty="0"/>
              <a:t>мен </a:t>
            </a:r>
            <a:r>
              <a:rPr lang="ru-RU" sz="2800" dirty="0" err="1"/>
              <a:t>жұмыс</a:t>
            </a:r>
            <a:r>
              <a:rPr lang="ru-RU" sz="2800" dirty="0"/>
              <a:t> </a:t>
            </a:r>
            <a:r>
              <a:rPr lang="ru-RU" sz="2800" dirty="0" err="1"/>
              <a:t>істеуге</a:t>
            </a:r>
            <a:r>
              <a:rPr lang="ru-RU" sz="2800" dirty="0"/>
              <a:t> </a:t>
            </a:r>
            <a:r>
              <a:rPr lang="ru-RU" sz="2800" dirty="0" err="1"/>
              <a:t>арналған</a:t>
            </a:r>
            <a:r>
              <a:rPr lang="ru-RU" sz="2800" dirty="0"/>
              <a:t> </a:t>
            </a:r>
            <a:r>
              <a:rPr lang="ru-RU" sz="2800" dirty="0" err="1"/>
              <a:t>бағдарламаларды</a:t>
            </a:r>
            <a:r>
              <a:rPr lang="ru-RU" sz="2800" dirty="0"/>
              <a:t> </a:t>
            </a:r>
            <a:r>
              <a:rPr lang="ru-RU" sz="2800" dirty="0" err="1"/>
              <a:t>орнату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конфигурациялау</a:t>
            </a:r>
            <a:r>
              <a:rPr lang="ru-RU" sz="2800" dirty="0"/>
              <a:t> (</a:t>
            </a:r>
            <a:r>
              <a:rPr lang="en-US" sz="2800" dirty="0"/>
              <a:t>Anaconda, </a:t>
            </a:r>
            <a:r>
              <a:rPr lang="en-US" sz="2800" dirty="0" err="1"/>
              <a:t>PyCharm</a:t>
            </a:r>
            <a:r>
              <a:rPr lang="en-US" sz="2800" dirty="0"/>
              <a:t>)</a:t>
            </a:r>
            <a:endParaRPr lang="ru-RU" sz="28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0709DB32-5B6A-494C-A58E-0B66E4669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411" y="1213433"/>
            <a:ext cx="8095177" cy="459245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8DBAFC-CAEA-438F-9527-7CD15E4A8A8D}"/>
              </a:ext>
            </a:extLst>
          </p:cNvPr>
          <p:cNvSpPr txBox="1"/>
          <p:nvPr/>
        </p:nvSpPr>
        <p:spPr>
          <a:xfrm>
            <a:off x="209319" y="5916267"/>
            <a:ext cx="88183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0" i="1" dirty="0" smtClean="0">
                <a:effectLst/>
                <a:latin typeface="Roboto"/>
                <a:hlinkClick r:id="rId3"/>
              </a:rPr>
              <a:t>https</a:t>
            </a:r>
            <a:r>
              <a:rPr lang="en-US" sz="1500" b="0" i="1" dirty="0">
                <a:effectLst/>
                <a:latin typeface="Roboto"/>
                <a:hlinkClick r:id="rId3"/>
              </a:rPr>
              <a:t>://www.youtube.com/watch?v=5MDQpQs5uyA</a:t>
            </a:r>
            <a:r>
              <a:rPr lang="ru-RU" sz="1500" b="0" i="1" dirty="0">
                <a:effectLst/>
                <a:latin typeface="Roboto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C071C92-656D-4107-A3C7-CB212805B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24" y="1812848"/>
            <a:ext cx="1306820" cy="5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629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35812674-B5CF-438F-85A3-AA9F5E550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7" y="1456297"/>
            <a:ext cx="8911243" cy="3162372"/>
          </a:xfrm>
        </p:spPr>
        <p:txBody>
          <a:bodyPr/>
          <a:lstStyle/>
          <a:p>
            <a:r>
              <a:rPr lang="ru-RU" b="1" dirty="0" err="1"/>
              <a:t>bin</a:t>
            </a:r>
            <a:r>
              <a:rPr lang="ru-RU" b="1" dirty="0"/>
              <a:t>(y) </a:t>
            </a:r>
            <a:r>
              <a:rPr lang="ru-RU" dirty="0"/>
              <a:t>— целое число преобразовывается в двоичную строку.</a:t>
            </a:r>
          </a:p>
          <a:p>
            <a:r>
              <a:rPr lang="ru-RU" b="1" dirty="0" err="1"/>
              <a:t>hex</a:t>
            </a:r>
            <a:r>
              <a:rPr lang="ru-RU" b="1" dirty="0"/>
              <a:t>(y) </a:t>
            </a:r>
            <a:r>
              <a:rPr lang="ru-RU" dirty="0"/>
              <a:t>— целое число преобразовывается в шестнадцатеричную строку.</a:t>
            </a:r>
          </a:p>
          <a:p>
            <a:r>
              <a:rPr lang="ru-RU" b="1" dirty="0" err="1"/>
              <a:t>oct</a:t>
            </a:r>
            <a:r>
              <a:rPr lang="ru-RU" b="1" dirty="0"/>
              <a:t>(y) </a:t>
            </a:r>
            <a:r>
              <a:rPr lang="ru-RU" dirty="0"/>
              <a:t>— целое число преобразовывается в восьмеричную строку.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C23FDAA-E968-41B7-9D80-272B7902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50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E0FFDE2-9A62-429E-BCCE-A718DD10D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ru-RU" dirty="0"/>
              <a:t>для систем счисления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95933E-CC78-4AFD-872B-07AAE5C27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49" y="4288469"/>
            <a:ext cx="8605701" cy="19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232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9B674FB4-143E-404D-9F06-C8787CEC3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7" y="1242874"/>
            <a:ext cx="8911243" cy="5149181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/>
              <a:t>int</a:t>
            </a:r>
            <a:r>
              <a:rPr lang="ru-RU" b="1" dirty="0"/>
              <a:t>(x [,</a:t>
            </a:r>
            <a:r>
              <a:rPr lang="ru-RU" b="1" dirty="0" err="1"/>
              <a:t>base</a:t>
            </a:r>
            <a:r>
              <a:rPr lang="ru-RU" b="1" dirty="0"/>
              <a:t>])  </a:t>
            </a:r>
            <a:r>
              <a:rPr lang="ru-RU" dirty="0"/>
              <a:t>Преобразование х в целое число. Основание указывается основание, если x является строкой.</a:t>
            </a:r>
          </a:p>
          <a:p>
            <a:r>
              <a:rPr lang="ru-RU" b="1" dirty="0" err="1"/>
              <a:t>float</a:t>
            </a:r>
            <a:r>
              <a:rPr lang="ru-RU" b="1" dirty="0"/>
              <a:t>(x) </a:t>
            </a:r>
            <a:r>
              <a:rPr lang="ru-RU" dirty="0"/>
              <a:t>Преобразование х в число с плавающей точкой.</a:t>
            </a:r>
          </a:p>
          <a:p>
            <a:r>
              <a:rPr lang="ru-RU" b="1" dirty="0" err="1"/>
              <a:t>complex</a:t>
            </a:r>
            <a:r>
              <a:rPr lang="ru-RU" b="1" dirty="0"/>
              <a:t>(</a:t>
            </a:r>
            <a:r>
              <a:rPr lang="ru-RU" b="1" dirty="0" err="1"/>
              <a:t>real</a:t>
            </a:r>
            <a:r>
              <a:rPr lang="ru-RU" b="1" dirty="0"/>
              <a:t> [,</a:t>
            </a:r>
            <a:r>
              <a:rPr lang="ru-RU" b="1" dirty="0" err="1"/>
              <a:t>imag</a:t>
            </a:r>
            <a:r>
              <a:rPr lang="ru-RU" b="1" dirty="0"/>
              <a:t>]) </a:t>
            </a:r>
            <a:r>
              <a:rPr lang="ru-RU" dirty="0"/>
              <a:t>Создает комплексное число.</a:t>
            </a:r>
          </a:p>
          <a:p>
            <a:r>
              <a:rPr lang="ru-RU" b="1" dirty="0" err="1"/>
              <a:t>str</a:t>
            </a:r>
            <a:r>
              <a:rPr lang="ru-RU" b="1" dirty="0"/>
              <a:t>(x) </a:t>
            </a:r>
            <a:r>
              <a:rPr lang="ru-RU" dirty="0"/>
              <a:t>Преобразует объект х в строковое представление.</a:t>
            </a:r>
          </a:p>
          <a:p>
            <a:r>
              <a:rPr lang="ru-RU" b="1" dirty="0" err="1"/>
              <a:t>repr</a:t>
            </a:r>
            <a:r>
              <a:rPr lang="ru-RU" b="1" dirty="0"/>
              <a:t>(x) </a:t>
            </a:r>
            <a:r>
              <a:rPr lang="ru-RU" dirty="0"/>
              <a:t>Преобразование объекта х в строку выражения.</a:t>
            </a:r>
          </a:p>
          <a:p>
            <a:r>
              <a:rPr lang="ru-RU" b="1" dirty="0" err="1"/>
              <a:t>eval</a:t>
            </a:r>
            <a:r>
              <a:rPr lang="ru-RU" b="1" dirty="0"/>
              <a:t>(</a:t>
            </a:r>
            <a:r>
              <a:rPr lang="ru-RU" b="1" dirty="0" err="1"/>
              <a:t>str</a:t>
            </a:r>
            <a:r>
              <a:rPr lang="ru-RU" b="1" dirty="0"/>
              <a:t>) </a:t>
            </a:r>
            <a:r>
              <a:rPr lang="ru-RU" dirty="0"/>
              <a:t>Оценивает строку и возвращает объект.</a:t>
            </a:r>
          </a:p>
          <a:p>
            <a:r>
              <a:rPr lang="ru-RU" b="1" dirty="0" err="1"/>
              <a:t>tuple</a:t>
            </a:r>
            <a:r>
              <a:rPr lang="ru-RU" b="1" dirty="0"/>
              <a:t>(s) </a:t>
            </a:r>
            <a:r>
              <a:rPr lang="ru-RU" dirty="0"/>
              <a:t>Преобразование S в кортеж.</a:t>
            </a:r>
          </a:p>
          <a:p>
            <a:r>
              <a:rPr lang="ru-RU" b="1" dirty="0" err="1"/>
              <a:t>list</a:t>
            </a:r>
            <a:r>
              <a:rPr lang="ru-RU" b="1" dirty="0"/>
              <a:t>(s) </a:t>
            </a:r>
            <a:r>
              <a:rPr lang="ru-RU" dirty="0"/>
              <a:t>Преобразование S в список.</a:t>
            </a:r>
          </a:p>
          <a:p>
            <a:r>
              <a:rPr lang="ru-RU" b="1" dirty="0" err="1"/>
              <a:t>set</a:t>
            </a:r>
            <a:r>
              <a:rPr lang="ru-RU" b="1" dirty="0"/>
              <a:t>(s) </a:t>
            </a:r>
            <a:r>
              <a:rPr lang="ru-RU" dirty="0"/>
              <a:t>Преобразование S к набору.</a:t>
            </a:r>
          </a:p>
          <a:p>
            <a:r>
              <a:rPr lang="ru-RU" b="1" dirty="0" err="1"/>
              <a:t>dict</a:t>
            </a:r>
            <a:r>
              <a:rPr lang="ru-RU" b="1" dirty="0"/>
              <a:t>(d) </a:t>
            </a:r>
            <a:r>
              <a:rPr lang="ru-RU" dirty="0"/>
              <a:t>Создает словарь. d должна быть последовательность (ключ, значение) кортежей.</a:t>
            </a:r>
          </a:p>
          <a:p>
            <a:r>
              <a:rPr lang="ru-RU" b="1" dirty="0" err="1"/>
              <a:t>frozenset</a:t>
            </a:r>
            <a:r>
              <a:rPr lang="ru-RU" b="1" dirty="0"/>
              <a:t>(s) </a:t>
            </a:r>
            <a:r>
              <a:rPr lang="ru-RU" dirty="0"/>
              <a:t>Преобразование S в замороженный набор.</a:t>
            </a:r>
          </a:p>
          <a:p>
            <a:r>
              <a:rPr lang="ru-RU" b="1" dirty="0" err="1"/>
              <a:t>chr</a:t>
            </a:r>
            <a:r>
              <a:rPr lang="ru-RU" b="1" dirty="0"/>
              <a:t>(x) </a:t>
            </a:r>
            <a:r>
              <a:rPr lang="ru-RU" dirty="0"/>
              <a:t>Преобразование целого числа в символ.</a:t>
            </a:r>
          </a:p>
          <a:p>
            <a:r>
              <a:rPr lang="ru-RU" b="1" dirty="0" err="1"/>
              <a:t>unichr</a:t>
            </a:r>
            <a:r>
              <a:rPr lang="ru-RU" b="1" dirty="0"/>
              <a:t>(х) </a:t>
            </a:r>
            <a:r>
              <a:rPr lang="ru-RU" dirty="0"/>
              <a:t>Преобразование целого числа в символ </a:t>
            </a:r>
            <a:r>
              <a:rPr lang="ru-RU" dirty="0" err="1"/>
              <a:t>Unicode</a:t>
            </a:r>
            <a:r>
              <a:rPr lang="ru-RU" dirty="0"/>
              <a:t>.</a:t>
            </a:r>
          </a:p>
          <a:p>
            <a:r>
              <a:rPr lang="ru-RU" b="1" dirty="0" err="1"/>
              <a:t>ord</a:t>
            </a:r>
            <a:r>
              <a:rPr lang="ru-RU" b="1" dirty="0"/>
              <a:t>(x) </a:t>
            </a:r>
            <a:r>
              <a:rPr lang="ru-RU" dirty="0"/>
              <a:t>Преобразование одного символа в его целочисленное значение.</a:t>
            </a:r>
          </a:p>
          <a:p>
            <a:r>
              <a:rPr lang="ru-RU" b="1" dirty="0" err="1"/>
              <a:t>hex</a:t>
            </a:r>
            <a:r>
              <a:rPr lang="ru-RU" b="1" dirty="0"/>
              <a:t>(x) </a:t>
            </a:r>
            <a:r>
              <a:rPr lang="ru-RU" dirty="0"/>
              <a:t>Преобразование целого числа в шестнадцатеричную строку.</a:t>
            </a:r>
          </a:p>
          <a:p>
            <a:r>
              <a:rPr lang="ru-RU" b="1" dirty="0" err="1"/>
              <a:t>oct</a:t>
            </a:r>
            <a:r>
              <a:rPr lang="ru-RU" b="1" dirty="0"/>
              <a:t>(x) </a:t>
            </a:r>
            <a:r>
              <a:rPr lang="ru-RU" dirty="0"/>
              <a:t>Преобразование целого числа в восьмеричную строку.</a:t>
            </a: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64AEF0D-4600-46F2-AED9-E74DE2D8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51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C733EA-E048-4BFA-9D63-8893D51B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Список функций преобразования типов данных</a:t>
            </a:r>
          </a:p>
        </p:txBody>
      </p:sp>
    </p:spTree>
    <p:extLst>
      <p:ext uri="{BB962C8B-B14F-4D97-AF65-F5344CB8AC3E}">
        <p14:creationId xmlns:p14="http://schemas.microsoft.com/office/powerpoint/2010/main" val="32248986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1B45CE-6227-42BC-A5BF-C9E10DE7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" y="1359243"/>
            <a:ext cx="8747988" cy="379352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Python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8000" dirty="0"/>
              <a:t>Основные операторы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A18E752-CB90-49A0-BE6F-96675F30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2737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A80DA588-675E-46B9-AF13-5726BE4B4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848516"/>
              </p:ext>
            </p:extLst>
          </p:nvPr>
        </p:nvGraphicFramePr>
        <p:xfrm>
          <a:off x="186432" y="1331650"/>
          <a:ext cx="8700116" cy="488251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659842">
                  <a:extLst>
                    <a:ext uri="{9D8B030D-6E8A-4147-A177-3AD203B41FA5}">
                      <a16:colId xmlns:a16="http://schemas.microsoft.com/office/drawing/2014/main" xmlns="" val="3243988789"/>
                    </a:ext>
                  </a:extLst>
                </a:gridCol>
                <a:gridCol w="4827164">
                  <a:extLst>
                    <a:ext uri="{9D8B030D-6E8A-4147-A177-3AD203B41FA5}">
                      <a16:colId xmlns:a16="http://schemas.microsoft.com/office/drawing/2014/main" xmlns="" val="3346335276"/>
                    </a:ext>
                  </a:extLst>
                </a:gridCol>
                <a:gridCol w="2213110">
                  <a:extLst>
                    <a:ext uri="{9D8B030D-6E8A-4147-A177-3AD203B41FA5}">
                      <a16:colId xmlns:a16="http://schemas.microsoft.com/office/drawing/2014/main" xmlns="" val="2278321596"/>
                    </a:ext>
                  </a:extLst>
                </a:gridCol>
              </a:tblGrid>
              <a:tr h="70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effectLst/>
                        </a:rPr>
                        <a:t>Оператор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Описание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effectLst/>
                        </a:rPr>
                        <a:t>Пример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864469524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solidFill>
                            <a:srgbClr val="DD1144"/>
                          </a:solidFill>
                          <a:effectLst/>
                        </a:rPr>
                        <a:t>+</a:t>
                      </a:r>
                      <a:r>
                        <a:rPr lang="ru-RU" sz="1700" dirty="0">
                          <a:effectLst/>
                        </a:rPr>
                        <a:t> Сложение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Добавление значений по обе стороны от оператора.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а + b = 31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858388553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solidFill>
                            <a:srgbClr val="DD1144"/>
                          </a:solidFill>
                          <a:effectLst/>
                        </a:rPr>
                        <a:t>–</a:t>
                      </a:r>
                      <a:r>
                        <a:rPr lang="ru-RU" sz="1700" dirty="0">
                          <a:effectLst/>
                        </a:rPr>
                        <a:t> Вычитание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Вычитание правого операнда из левого операнда.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а – b = -11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17122271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solidFill>
                            <a:srgbClr val="DD1144"/>
                          </a:solidFill>
                          <a:effectLst/>
                        </a:rPr>
                        <a:t>*</a:t>
                      </a:r>
                      <a:r>
                        <a:rPr lang="ru-RU" sz="1700" dirty="0">
                          <a:effectLst/>
                        </a:rPr>
                        <a:t> Умножение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Умножение значения по обе стороны от оператора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effectLst/>
                        </a:rPr>
                        <a:t>a * b = 210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83836003"/>
                  </a:ext>
                </a:extLst>
              </a:tr>
              <a:tr h="133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solidFill>
                            <a:srgbClr val="DD1144"/>
                          </a:solidFill>
                          <a:effectLst/>
                        </a:rPr>
                        <a:t>/</a:t>
                      </a:r>
                      <a:r>
                        <a:rPr lang="ru-RU" sz="1700" dirty="0">
                          <a:effectLst/>
                        </a:rPr>
                        <a:t> Деление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Делит левый операнд на правый операнд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effectLst/>
                        </a:rPr>
                        <a:t>б / а = 2,1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16926982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solidFill>
                            <a:srgbClr val="DD1144"/>
                          </a:solidFill>
                          <a:effectLst/>
                        </a:rPr>
                        <a:t>%</a:t>
                      </a:r>
                      <a:r>
                        <a:rPr lang="ru-RU" sz="1700" dirty="0">
                          <a:effectLst/>
                        </a:rPr>
                        <a:t> Модуль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effectLst/>
                        </a:rPr>
                        <a:t>(остаток от деления)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Делит левый операнд на правый операнд и возвращает остаток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б % а = 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076828291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solidFill>
                            <a:srgbClr val="DD1144"/>
                          </a:solidFill>
                          <a:effectLst/>
                          <a:latin typeface="+mn-lt"/>
                        </a:rPr>
                        <a:t>**</a:t>
                      </a:r>
                      <a:r>
                        <a:rPr lang="ru-RU" sz="1700" dirty="0">
                          <a:effectLst/>
                          <a:latin typeface="+mn-lt"/>
                        </a:rPr>
                        <a:t> Экспонента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(возведение в степень)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700" dirty="0">
                          <a:effectLst/>
                          <a:latin typeface="+mn-lt"/>
                        </a:rPr>
                        <a:t>Возведение числа в степень</a:t>
                      </a:r>
                      <a:endParaRPr lang="ru-R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effectLst/>
                        </a:rPr>
                        <a:t>а ** b = 10 в степени 21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27341106"/>
                  </a:ext>
                </a:extLst>
              </a:tr>
              <a:tr h="884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solidFill>
                            <a:srgbClr val="DD1144"/>
                          </a:solidFill>
                          <a:effectLst/>
                        </a:rPr>
                        <a:t>//</a:t>
                      </a:r>
                      <a:r>
                        <a:rPr lang="ru-RU" sz="1700" dirty="0">
                          <a:effectLst/>
                        </a:rPr>
                        <a:t> деление с округлением</a:t>
                      </a:r>
                      <a:r>
                        <a:rPr lang="en-US" sz="1700" dirty="0">
                          <a:effectLst/>
                        </a:rPr>
                        <a:t>  (</a:t>
                      </a:r>
                      <a:r>
                        <a:rPr lang="ru-RU" sz="1700" dirty="0">
                          <a:effectLst/>
                        </a:rPr>
                        <a:t>целочисленное деление)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Отдел пола – Разделение операндов, где результат является фактором, в котором цифра после десятичной запятой удаляется. Но если один из операндов отрицателен, то результат округляется, т.е. округляется от нуля (по отношению к отрицательной бесконечности):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effectLst/>
                        </a:rPr>
                        <a:t>9 // 2 = 4 и</a:t>
                      </a:r>
                      <a:endParaRPr lang="en-US" sz="1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effectLst/>
                        </a:rPr>
                        <a:t>9,0 // 2,0 = 4,0, </a:t>
                      </a:r>
                      <a:endParaRPr lang="en-US" sz="1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effectLst/>
                        </a:rPr>
                        <a:t>-11 // 3 = -4, </a:t>
                      </a:r>
                      <a:endParaRPr lang="en-US" sz="1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effectLst/>
                        </a:rPr>
                        <a:t>-11,0 // 3 = -4,0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90848680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881D337-23BA-4645-8C81-DBF8042C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53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15B97D8-0C96-44AA-B4BE-4F88D12A9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Арифметические операторы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3BB469-8CBB-4C3E-BB91-7F8A347F7ABF}"/>
              </a:ext>
            </a:extLst>
          </p:cNvPr>
          <p:cNvSpPr txBox="1"/>
          <p:nvPr/>
        </p:nvSpPr>
        <p:spPr>
          <a:xfrm>
            <a:off x="6278453" y="6211312"/>
            <a:ext cx="2608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примере: </a:t>
            </a:r>
            <a:r>
              <a:rPr lang="ru-RU" b="1" dirty="0"/>
              <a:t>а</a:t>
            </a:r>
            <a:r>
              <a:rPr lang="ru-RU" dirty="0"/>
              <a:t> = </a:t>
            </a:r>
            <a:r>
              <a:rPr lang="ru-RU" b="1" dirty="0"/>
              <a:t>10</a:t>
            </a:r>
            <a:r>
              <a:rPr lang="ru-RU" dirty="0"/>
              <a:t>, </a:t>
            </a:r>
            <a:r>
              <a:rPr lang="ru-RU" b="1" dirty="0"/>
              <a:t>б</a:t>
            </a:r>
            <a:r>
              <a:rPr lang="ru-RU" dirty="0"/>
              <a:t> = </a:t>
            </a:r>
            <a:r>
              <a:rPr lang="ru-RU" b="1" dirty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0846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00A72D8C-5A21-405A-BFA4-7B3148D8FD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77429"/>
              </p:ext>
            </p:extLst>
          </p:nvPr>
        </p:nvGraphicFramePr>
        <p:xfrm>
          <a:off x="116378" y="1214438"/>
          <a:ext cx="8911242" cy="406305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028841">
                  <a:extLst>
                    <a:ext uri="{9D8B030D-6E8A-4147-A177-3AD203B41FA5}">
                      <a16:colId xmlns:a16="http://schemas.microsoft.com/office/drawing/2014/main" xmlns="" val="1630394470"/>
                    </a:ext>
                  </a:extLst>
                </a:gridCol>
                <a:gridCol w="5468645">
                  <a:extLst>
                    <a:ext uri="{9D8B030D-6E8A-4147-A177-3AD203B41FA5}">
                      <a16:colId xmlns:a16="http://schemas.microsoft.com/office/drawing/2014/main" xmlns="" val="2544512606"/>
                    </a:ext>
                  </a:extLst>
                </a:gridCol>
                <a:gridCol w="2413756">
                  <a:extLst>
                    <a:ext uri="{9D8B030D-6E8A-4147-A177-3AD203B41FA5}">
                      <a16:colId xmlns:a16="http://schemas.microsoft.com/office/drawing/2014/main" xmlns="" val="1584550087"/>
                    </a:ext>
                  </a:extLst>
                </a:gridCol>
              </a:tblGrid>
              <a:tr h="71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effectLst/>
                        </a:rPr>
                        <a:t>Оператор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Описание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effectLst/>
                        </a:rPr>
                        <a:t>Пример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828930843"/>
                  </a:ext>
                </a:extLst>
              </a:tr>
              <a:tr h="296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500">
                          <a:effectLst/>
                        </a:rPr>
                        <a:t>==</a:t>
                      </a:r>
                      <a:endParaRPr lang="ru-RU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Если значения двух операндов равны, то условие становится истинным.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(а == б) не верно.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985068852"/>
                  </a:ext>
                </a:extLst>
              </a:tr>
              <a:tr h="296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500">
                          <a:effectLst/>
                        </a:rPr>
                        <a:t>!=</a:t>
                      </a:r>
                      <a:endParaRPr lang="ru-RU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Если значения двух операндов не равны, то условие становится истинным.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(а ! = б) истинно.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18567680"/>
                  </a:ext>
                </a:extLst>
              </a:tr>
              <a:tr h="371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500">
                          <a:effectLst/>
                        </a:rPr>
                        <a:t>&gt; </a:t>
                      </a:r>
                      <a:endParaRPr lang="ru-RU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Если значение левого операнда больше значения правого операнда, то условие становится истинным.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effectLst/>
                        </a:rPr>
                        <a:t>(а &gt; б) не верно.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53977393"/>
                  </a:ext>
                </a:extLst>
              </a:tr>
              <a:tr h="371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500">
                          <a:effectLst/>
                        </a:rPr>
                        <a:t>&lt; </a:t>
                      </a:r>
                      <a:endParaRPr lang="ru-RU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Если значение левого операнда меньше значения правого операнда, то условие становится истинным.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(а &lt; б) истинно.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91128045"/>
                  </a:ext>
                </a:extLst>
              </a:tr>
              <a:tr h="371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500">
                          <a:effectLst/>
                        </a:rPr>
                        <a:t>&gt; =</a:t>
                      </a:r>
                      <a:endParaRPr lang="ru-RU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Если значение левого операнда больше или равно значению правого операнда, то условие становится истинным.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(а &gt;= б) не верно.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63200557"/>
                  </a:ext>
                </a:extLst>
              </a:tr>
              <a:tr h="371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500" dirty="0">
                          <a:effectLst/>
                        </a:rPr>
                        <a:t>&lt;=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Если значение левого операнда меньше или равно значению правого операнда, то условие становится истинным.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>
                          <a:effectLst/>
                        </a:rPr>
                        <a:t>(а &lt;= б) истинно.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64375759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DCA1DFC-D94C-47CE-A6AD-E5D4F666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54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B170999-F9CD-4375-9CA1-D1A93FDCA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Операторы сравнения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69FD52-0280-4349-9B37-1526E17060E1}"/>
              </a:ext>
            </a:extLst>
          </p:cNvPr>
          <p:cNvSpPr txBox="1"/>
          <p:nvPr/>
        </p:nvSpPr>
        <p:spPr>
          <a:xfrm>
            <a:off x="6526058" y="5458896"/>
            <a:ext cx="2617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примере: </a:t>
            </a:r>
            <a:r>
              <a:rPr lang="ru-RU" b="1" dirty="0"/>
              <a:t>а</a:t>
            </a:r>
            <a:r>
              <a:rPr lang="ru-RU" dirty="0"/>
              <a:t> = </a:t>
            </a:r>
            <a:r>
              <a:rPr lang="ru-RU" b="1" dirty="0"/>
              <a:t>10</a:t>
            </a:r>
            <a:r>
              <a:rPr lang="ru-RU" dirty="0"/>
              <a:t>, </a:t>
            </a:r>
            <a:r>
              <a:rPr lang="ru-RU" b="1" dirty="0"/>
              <a:t>б</a:t>
            </a:r>
            <a:r>
              <a:rPr lang="ru-RU" dirty="0"/>
              <a:t> = </a:t>
            </a:r>
            <a:r>
              <a:rPr lang="ru-RU" b="1" dirty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0968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25E07816-AB60-4533-B452-72468DAB54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125149"/>
              </p:ext>
            </p:extLst>
          </p:nvPr>
        </p:nvGraphicFramePr>
        <p:xfrm>
          <a:off x="116377" y="1269507"/>
          <a:ext cx="8911242" cy="45805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88136">
                  <a:extLst>
                    <a:ext uri="{9D8B030D-6E8A-4147-A177-3AD203B41FA5}">
                      <a16:colId xmlns:a16="http://schemas.microsoft.com/office/drawing/2014/main" xmlns="" val="75893876"/>
                    </a:ext>
                  </a:extLst>
                </a:gridCol>
                <a:gridCol w="4352692">
                  <a:extLst>
                    <a:ext uri="{9D8B030D-6E8A-4147-A177-3AD203B41FA5}">
                      <a16:colId xmlns:a16="http://schemas.microsoft.com/office/drawing/2014/main" xmlns="" val="3249073001"/>
                    </a:ext>
                  </a:extLst>
                </a:gridCol>
                <a:gridCol w="2970414">
                  <a:extLst>
                    <a:ext uri="{9D8B030D-6E8A-4147-A177-3AD203B41FA5}">
                      <a16:colId xmlns:a16="http://schemas.microsoft.com/office/drawing/2014/main" xmlns="" val="753362441"/>
                    </a:ext>
                  </a:extLst>
                </a:gridCol>
              </a:tblGrid>
              <a:tr h="72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Оператор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Описание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Пример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7089524"/>
                  </a:ext>
                </a:extLst>
              </a:tr>
              <a:tr h="259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rgbClr val="DD1144"/>
                          </a:solidFill>
                          <a:effectLst/>
                        </a:rPr>
                        <a:t>=</a:t>
                      </a:r>
                      <a:endParaRPr lang="ru-RU" sz="1600" dirty="0">
                        <a:solidFill>
                          <a:srgbClr val="DD114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</a:rPr>
                        <a:t>Назначает значения с правой стороной операндов левой стороне операнда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с = а + b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присваивает значение a + b в c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9289452"/>
                  </a:ext>
                </a:extLst>
              </a:tr>
              <a:tr h="325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rgbClr val="DD1144"/>
                          </a:solidFill>
                          <a:effectLst/>
                        </a:rPr>
                        <a:t>+ = </a:t>
                      </a:r>
                      <a:r>
                        <a:rPr lang="ru-RU" sz="1600" dirty="0">
                          <a:effectLst/>
                        </a:rPr>
                        <a:t>добавить 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</a:rPr>
                        <a:t>Добавляет правый операнд к левому операнду и присвоить результат левого операнда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с + = а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эквивалентно c = c + 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2599624"/>
                  </a:ext>
                </a:extLst>
              </a:tr>
              <a:tr h="325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rgbClr val="DD1144"/>
                          </a:solidFill>
                          <a:effectLst/>
                        </a:rPr>
                        <a:t>– = </a:t>
                      </a:r>
                      <a:r>
                        <a:rPr lang="ru-RU" sz="1600" dirty="0">
                          <a:effectLst/>
                        </a:rPr>
                        <a:t>вычесть 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Вычитает правый операнд из левого операнда и присваивает результат левого операнда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с – = а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эквивалентно c = c – 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6208017"/>
                  </a:ext>
                </a:extLst>
              </a:tr>
              <a:tr h="325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rgbClr val="DD1144"/>
                          </a:solidFill>
                          <a:effectLst/>
                        </a:rPr>
                        <a:t>* = </a:t>
                      </a:r>
                      <a:r>
                        <a:rPr lang="ru-RU" sz="1600" dirty="0">
                          <a:effectLst/>
                        </a:rPr>
                        <a:t>умножить 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</a:rPr>
                        <a:t>Умножает правый операнд на левый операнд и присваивает результат левого операнда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с * = а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эквивалентно c = c * 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8548804"/>
                  </a:ext>
                </a:extLst>
              </a:tr>
              <a:tr h="259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rgbClr val="DD1144"/>
                          </a:solidFill>
                          <a:effectLst/>
                        </a:rPr>
                        <a:t>/ = </a:t>
                      </a:r>
                      <a:r>
                        <a:rPr lang="ru-RU" sz="1600" dirty="0">
                          <a:effectLst/>
                        </a:rPr>
                        <a:t>разделить 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</a:rPr>
                        <a:t>Делит левый операнд на правый операнд и присваивает результат левого операнда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с / = а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эквивалентно c = c / </a:t>
                      </a:r>
                      <a:r>
                        <a:rPr lang="ru-RU" sz="1600" dirty="0" err="1">
                          <a:effectLst/>
                        </a:rPr>
                        <a:t>ac</a:t>
                      </a:r>
                      <a:r>
                        <a:rPr lang="ru-RU" sz="1600" dirty="0">
                          <a:effectLst/>
                        </a:rPr>
                        <a:t> /= a эквивалентно с = с / 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5101568"/>
                  </a:ext>
                </a:extLst>
              </a:tr>
              <a:tr h="259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rgbClr val="DD1144"/>
                          </a:solidFill>
                          <a:effectLst/>
                        </a:rPr>
                        <a:t>% = </a:t>
                      </a:r>
                      <a:r>
                        <a:rPr lang="ru-RU" sz="1600" dirty="0">
                          <a:effectLst/>
                        </a:rPr>
                        <a:t>Модуль 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</a:rPr>
                        <a:t>Принимает модуль с помощью двух операндов и присваивает результат левого операнда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c% = а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эквивалентно c = c % 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6004450"/>
                  </a:ext>
                </a:extLst>
              </a:tr>
              <a:tr h="259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rgbClr val="DD1144"/>
                          </a:solidFill>
                          <a:effectLst/>
                        </a:rPr>
                        <a:t>** = </a:t>
                      </a:r>
                      <a:r>
                        <a:rPr lang="ru-RU" sz="1600" dirty="0">
                          <a:effectLst/>
                        </a:rPr>
                        <a:t>Экспонент 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</a:rPr>
                        <a:t>Выполняет вычисление экспоненту от операторов и присваивает значение левого операнда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с ** = а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эквивалентно c = c ** 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5808284"/>
                  </a:ext>
                </a:extLst>
              </a:tr>
              <a:tr h="325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rgbClr val="DD1144"/>
                          </a:solidFill>
                          <a:effectLst/>
                        </a:rPr>
                        <a:t>// = </a:t>
                      </a:r>
                      <a:r>
                        <a:rPr lang="ru-RU" sz="1600" dirty="0" err="1">
                          <a:effectLst/>
                        </a:rPr>
                        <a:t>Floor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Division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</a:rPr>
                        <a:t>Выполняет деление операторов с округлением и присваивает значение левого операнда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с // = а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эквивалентно c = c // 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0956007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189F86D-A682-49B3-B9B9-928628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55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C2BA3C9-434B-487A-B7D2-F738C63F8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Операторы присваивания</a:t>
            </a:r>
          </a:p>
        </p:txBody>
      </p:sp>
    </p:spTree>
    <p:extLst>
      <p:ext uri="{BB962C8B-B14F-4D97-AF65-F5344CB8AC3E}">
        <p14:creationId xmlns:p14="http://schemas.microsoft.com/office/powerpoint/2010/main" val="11060935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8DF61581-728D-40CA-B7E8-EB8B402A7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636128"/>
              </p:ext>
            </p:extLst>
          </p:nvPr>
        </p:nvGraphicFramePr>
        <p:xfrm>
          <a:off x="116377" y="1289560"/>
          <a:ext cx="8911242" cy="3848095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333860">
                  <a:extLst>
                    <a:ext uri="{9D8B030D-6E8A-4147-A177-3AD203B41FA5}">
                      <a16:colId xmlns:a16="http://schemas.microsoft.com/office/drawing/2014/main" xmlns="" val="369966775"/>
                    </a:ext>
                  </a:extLst>
                </a:gridCol>
                <a:gridCol w="3606968">
                  <a:extLst>
                    <a:ext uri="{9D8B030D-6E8A-4147-A177-3AD203B41FA5}">
                      <a16:colId xmlns:a16="http://schemas.microsoft.com/office/drawing/2014/main" xmlns="" val="3240167004"/>
                    </a:ext>
                  </a:extLst>
                </a:gridCol>
                <a:gridCol w="2970414">
                  <a:extLst>
                    <a:ext uri="{9D8B030D-6E8A-4147-A177-3AD203B41FA5}">
                      <a16:colId xmlns:a16="http://schemas.microsoft.com/office/drawing/2014/main" xmlns="" val="843428706"/>
                    </a:ext>
                  </a:extLst>
                </a:gridCol>
              </a:tblGrid>
              <a:tr h="2788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</a:rPr>
                        <a:t>Оператор</a:t>
                      </a:r>
                      <a:endParaRPr lang="ru-RU" sz="1800" b="1" dirty="0">
                        <a:effectLst/>
                        <a:latin typeface="+mn-lt"/>
                      </a:endParaRPr>
                    </a:p>
                  </a:txBody>
                  <a:tcPr marL="44081" marR="44081" marT="44081" marB="4408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>
                          <a:effectLst/>
                        </a:rPr>
                        <a:t>Описание</a:t>
                      </a:r>
                      <a:endParaRPr lang="ru-RU" sz="1800" b="1">
                        <a:effectLst/>
                        <a:latin typeface="+mn-lt"/>
                      </a:endParaRPr>
                    </a:p>
                  </a:txBody>
                  <a:tcPr marL="44081" marR="44081" marT="44081" marB="4408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</a:rPr>
                        <a:t>Пример</a:t>
                      </a:r>
                      <a:endParaRPr lang="ru-RU" sz="1800" b="1" dirty="0">
                        <a:effectLst/>
                        <a:latin typeface="+mn-lt"/>
                      </a:endParaRPr>
                    </a:p>
                  </a:txBody>
                  <a:tcPr marL="44081" marR="44081" marT="44081" marB="44081"/>
                </a:tc>
                <a:extLst>
                  <a:ext uri="{0D108BD9-81ED-4DB2-BD59-A6C34878D82A}">
                    <a16:rowId xmlns:a16="http://schemas.microsoft.com/office/drawing/2014/main" xmlns="" val="2712541386"/>
                  </a:ext>
                </a:extLst>
              </a:tr>
              <a:tr h="12941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dirty="0">
                          <a:solidFill>
                            <a:srgbClr val="DD1144"/>
                          </a:solidFill>
                          <a:effectLst/>
                        </a:rPr>
                        <a:t>and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endParaRPr lang="ru-RU" sz="1800" b="0" dirty="0">
                        <a:effectLst/>
                      </a:endParaRPr>
                    </a:p>
                    <a:p>
                      <a:pPr algn="ctr" fontAlgn="t"/>
                      <a:r>
                        <a:rPr lang="ru-RU" sz="1800" b="0" dirty="0">
                          <a:effectLst/>
                        </a:rPr>
                        <a:t>логическое И</a:t>
                      </a:r>
                      <a:endParaRPr lang="ru-RU" sz="1800" b="0" dirty="0">
                        <a:effectLst/>
                        <a:latin typeface="+mn-lt"/>
                      </a:endParaRPr>
                    </a:p>
                  </a:txBody>
                  <a:tcPr marL="44081" marR="44081" marT="44081" marB="4408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>
                          <a:effectLst/>
                        </a:rPr>
                        <a:t>Если оба операнда истинны, то условие становится истинным.</a:t>
                      </a:r>
                      <a:endParaRPr lang="ru-RU" sz="1800" b="0">
                        <a:effectLst/>
                        <a:latin typeface="+mn-lt"/>
                      </a:endParaRPr>
                    </a:p>
                  </a:txBody>
                  <a:tcPr marL="44081" marR="44081" marT="44081" marB="4408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(a and </a:t>
                      </a:r>
                      <a:r>
                        <a:rPr lang="ru-RU" sz="1800" b="0">
                          <a:effectLst/>
                        </a:rPr>
                        <a:t>б) неверно.</a:t>
                      </a:r>
                      <a:endParaRPr lang="ru-RU" sz="1800" b="0">
                        <a:effectLst/>
                        <a:latin typeface="+mn-lt"/>
                      </a:endParaRPr>
                    </a:p>
                  </a:txBody>
                  <a:tcPr marL="44081" marR="44081" marT="44081" marB="44081"/>
                </a:tc>
                <a:extLst>
                  <a:ext uri="{0D108BD9-81ED-4DB2-BD59-A6C34878D82A}">
                    <a16:rowId xmlns:a16="http://schemas.microsoft.com/office/drawing/2014/main" xmlns="" val="1901238821"/>
                  </a:ext>
                </a:extLst>
              </a:tr>
              <a:tr h="14980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dirty="0">
                          <a:solidFill>
                            <a:srgbClr val="DD1144"/>
                          </a:solidFill>
                          <a:effectLst/>
                        </a:rPr>
                        <a:t>or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endParaRPr lang="ru-RU" sz="1800" b="0" dirty="0">
                        <a:effectLst/>
                      </a:endParaRPr>
                    </a:p>
                    <a:p>
                      <a:pPr algn="ctr" fontAlgn="t"/>
                      <a:r>
                        <a:rPr lang="ru-RU" sz="1800" b="0" dirty="0">
                          <a:effectLst/>
                        </a:rPr>
                        <a:t>логическое ИЛИ</a:t>
                      </a:r>
                      <a:endParaRPr lang="ru-RU" sz="1800" b="0" dirty="0">
                        <a:effectLst/>
                        <a:latin typeface="+mn-lt"/>
                      </a:endParaRPr>
                    </a:p>
                  </a:txBody>
                  <a:tcPr marL="44081" marR="44081" marT="44081" marB="4408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>
                          <a:effectLst/>
                        </a:rPr>
                        <a:t>Если какой-либо из двух операндов не равны нулю, то условие становится истинным.</a:t>
                      </a:r>
                      <a:endParaRPr lang="ru-RU" sz="1800" b="0">
                        <a:effectLst/>
                        <a:latin typeface="+mn-lt"/>
                      </a:endParaRPr>
                    </a:p>
                  </a:txBody>
                  <a:tcPr marL="44081" marR="44081" marT="44081" marB="4408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(a or </a:t>
                      </a:r>
                      <a:r>
                        <a:rPr lang="ru-RU" sz="1800" b="0">
                          <a:effectLst/>
                        </a:rPr>
                        <a:t>б) истинно.</a:t>
                      </a:r>
                      <a:endParaRPr lang="ru-RU" sz="1800" b="0">
                        <a:effectLst/>
                        <a:latin typeface="+mn-lt"/>
                      </a:endParaRPr>
                    </a:p>
                  </a:txBody>
                  <a:tcPr marL="44081" marR="44081" marT="44081" marB="44081"/>
                </a:tc>
                <a:extLst>
                  <a:ext uri="{0D108BD9-81ED-4DB2-BD59-A6C34878D82A}">
                    <a16:rowId xmlns:a16="http://schemas.microsoft.com/office/drawing/2014/main" xmlns="" val="3860753332"/>
                  </a:ext>
                </a:extLst>
              </a:tr>
              <a:tr h="6933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dirty="0">
                          <a:solidFill>
                            <a:srgbClr val="DD1144"/>
                          </a:solidFill>
                          <a:effectLst/>
                        </a:rPr>
                        <a:t>not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endParaRPr lang="ru-RU" sz="1800" b="0" dirty="0">
                        <a:effectLst/>
                      </a:endParaRPr>
                    </a:p>
                    <a:p>
                      <a:pPr algn="ctr" fontAlgn="t"/>
                      <a:r>
                        <a:rPr lang="ru-RU" sz="1800" b="0" dirty="0">
                          <a:effectLst/>
                        </a:rPr>
                        <a:t>логическое НЕ</a:t>
                      </a:r>
                      <a:endParaRPr lang="ru-RU" sz="1800" b="0" dirty="0">
                        <a:effectLst/>
                        <a:latin typeface="+mn-lt"/>
                      </a:endParaRPr>
                    </a:p>
                  </a:txBody>
                  <a:tcPr marL="44081" marR="44081" marT="44081" marB="4408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>
                          <a:effectLst/>
                        </a:rPr>
                        <a:t>Используется для обратного логического состояния операнда.</a:t>
                      </a:r>
                      <a:endParaRPr lang="ru-RU" sz="1800" b="0">
                        <a:effectLst/>
                        <a:latin typeface="+mn-lt"/>
                      </a:endParaRPr>
                    </a:p>
                  </a:txBody>
                  <a:tcPr marL="44081" marR="44081" marT="44081" marB="4408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dirty="0" err="1">
                          <a:effectLst/>
                        </a:rPr>
                        <a:t>not</a:t>
                      </a:r>
                      <a:r>
                        <a:rPr lang="ru-RU" sz="1800" b="0" dirty="0">
                          <a:effectLst/>
                        </a:rPr>
                        <a:t> (а и б) Верно.</a:t>
                      </a:r>
                      <a:endParaRPr lang="ru-RU" sz="1800" b="0" dirty="0">
                        <a:effectLst/>
                        <a:latin typeface="+mn-lt"/>
                      </a:endParaRPr>
                    </a:p>
                  </a:txBody>
                  <a:tcPr marL="44081" marR="44081" marT="44081" marB="44081"/>
                </a:tc>
                <a:extLst>
                  <a:ext uri="{0D108BD9-81ED-4DB2-BD59-A6C34878D82A}">
                    <a16:rowId xmlns:a16="http://schemas.microsoft.com/office/drawing/2014/main" xmlns="" val="4130598779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92039E9-E2AE-4AA8-8F9B-9ED9C870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56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E71C438-4A64-42F3-8B88-F041B415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Логические операторы</a:t>
            </a:r>
          </a:p>
        </p:txBody>
      </p:sp>
    </p:spTree>
    <p:extLst>
      <p:ext uri="{BB962C8B-B14F-4D97-AF65-F5344CB8AC3E}">
        <p14:creationId xmlns:p14="http://schemas.microsoft.com/office/powerpoint/2010/main" val="7927964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AF003F94-4281-4400-9FAB-0E2166F26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619893"/>
              </p:ext>
            </p:extLst>
          </p:nvPr>
        </p:nvGraphicFramePr>
        <p:xfrm>
          <a:off x="239697" y="1214438"/>
          <a:ext cx="8708993" cy="5150876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340528">
                  <a:extLst>
                    <a:ext uri="{9D8B030D-6E8A-4147-A177-3AD203B41FA5}">
                      <a16:colId xmlns:a16="http://schemas.microsoft.com/office/drawing/2014/main" xmlns="" val="1986078761"/>
                    </a:ext>
                  </a:extLst>
                </a:gridCol>
                <a:gridCol w="2450237">
                  <a:extLst>
                    <a:ext uri="{9D8B030D-6E8A-4147-A177-3AD203B41FA5}">
                      <a16:colId xmlns:a16="http://schemas.microsoft.com/office/drawing/2014/main" xmlns="" val="3831098503"/>
                    </a:ext>
                  </a:extLst>
                </a:gridCol>
                <a:gridCol w="4918228">
                  <a:extLst>
                    <a:ext uri="{9D8B030D-6E8A-4147-A177-3AD203B41FA5}">
                      <a16:colId xmlns:a16="http://schemas.microsoft.com/office/drawing/2014/main" xmlns="" val="302028999"/>
                    </a:ext>
                  </a:extLst>
                </a:gridCol>
              </a:tblGrid>
              <a:tr h="108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effectLst/>
                        </a:rPr>
                        <a:t>Порядковый номер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effectLst/>
                        </a:rPr>
                        <a:t>Оператор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effectLst/>
                        </a:rPr>
                        <a:t>Описание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45384476"/>
                  </a:ext>
                </a:extLst>
              </a:tr>
              <a:tr h="336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**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95250" algn="l" fontAlgn="base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Возведение в степень (повышение мощности)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690022379"/>
                  </a:ext>
                </a:extLst>
              </a:tr>
              <a:tr h="450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~ + –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95250" algn="l" fontAlgn="base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Дополнение, унарный плюс и минус (имена методов для двух последних являются + @ и – @)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98646124"/>
                  </a:ext>
                </a:extLst>
              </a:tr>
              <a:tr h="336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* / % //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95250" algn="l" fontAlgn="base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Умножение, деление по модулю и остаток от деления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75373648"/>
                  </a:ext>
                </a:extLst>
              </a:tr>
              <a:tr h="222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+ –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95250" algn="l" fontAlgn="base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Сложение и вычитание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88535645"/>
                  </a:ext>
                </a:extLst>
              </a:tr>
              <a:tr h="222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&gt;&gt; &lt;&lt;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95250" algn="l" fontAlgn="base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Правый и левый побитовый сдвиг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657551464"/>
                  </a:ext>
                </a:extLst>
              </a:tr>
              <a:tr h="222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&amp;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95250" algn="l" fontAlgn="base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Побитовое «И»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79851294"/>
                  </a:ext>
                </a:extLst>
              </a:tr>
              <a:tr h="336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^ |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95250" algn="l" fontAlgn="base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Побитовое исключающее “ИЛИ и регулярное ИЛИ”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911763811"/>
                  </a:ext>
                </a:extLst>
              </a:tr>
              <a:tr h="222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&lt;= &lt;&gt;&gt; =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95250" algn="l" fontAlgn="base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Операторы сравнения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32918038"/>
                  </a:ext>
                </a:extLst>
              </a:tr>
              <a:tr h="222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&lt;&gt; ==! =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95250" algn="l" fontAlgn="base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Операторы равенства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44052466"/>
                  </a:ext>
                </a:extLst>
              </a:tr>
              <a:tr h="222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= %= /= //= -= += *= **=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95250" algn="l" fontAlgn="base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Операторы присваивания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40573786"/>
                  </a:ext>
                </a:extLst>
              </a:tr>
              <a:tr h="222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>
                          <a:effectLst/>
                        </a:rPr>
                        <a:t>is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not</a:t>
                      </a:r>
                      <a:endParaRPr lang="ru-RU" sz="1800" b="1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95250" algn="l" fontAlgn="base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Операторы идентификации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9347773"/>
                  </a:ext>
                </a:extLst>
              </a:tr>
              <a:tr h="222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>
                          <a:effectLst/>
                        </a:rPr>
                        <a:t>in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not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in</a:t>
                      </a:r>
                      <a:endParaRPr lang="ru-RU" sz="1800" b="1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95250" algn="l" fontAlgn="base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Операторы членства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25691669"/>
                  </a:ext>
                </a:extLst>
              </a:tr>
              <a:tr h="222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>
                          <a:effectLst/>
                        </a:rPr>
                        <a:t>not</a:t>
                      </a:r>
                      <a:r>
                        <a:rPr lang="ru-RU" sz="1800" b="1" dirty="0">
                          <a:effectLst/>
                        </a:rPr>
                        <a:t> или </a:t>
                      </a:r>
                      <a:r>
                        <a:rPr lang="ru-RU" sz="1800" b="1" dirty="0" err="1">
                          <a:effectLst/>
                        </a:rPr>
                        <a:t>and</a:t>
                      </a:r>
                      <a:endParaRPr lang="ru-RU" sz="1800" b="1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95250" algn="l" fontAlgn="base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Логические операторы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70555128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8067CA4-65E6-43EA-B7BC-B7B12675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57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5D15F06-28B3-4AF9-A513-2B2926B7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Операторы приоритетов в </a:t>
            </a:r>
            <a:r>
              <a:rPr lang="en-US" dirty="0"/>
              <a:t>Python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6104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1B45CE-6227-42BC-A5BF-C9E10DE7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" y="1359243"/>
            <a:ext cx="8747988" cy="3793525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Python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5000" dirty="0"/>
              <a:t>Стандартные математические функции</a:t>
            </a:r>
            <a:r>
              <a:rPr lang="en-US" sz="5000" dirty="0"/>
              <a:t/>
            </a:r>
            <a:br>
              <a:rPr lang="en-US" sz="5000" dirty="0"/>
            </a:br>
            <a:endParaRPr lang="ru-RU" sz="3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A18E752-CB90-49A0-BE6F-96675F30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58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EE5B4D-35B9-4CD1-AADA-C81DD2BE1136}"/>
              </a:ext>
            </a:extLst>
          </p:cNvPr>
          <p:cNvSpPr txBox="1"/>
          <p:nvPr/>
        </p:nvSpPr>
        <p:spPr>
          <a:xfrm>
            <a:off x="288226" y="4568581"/>
            <a:ext cx="8566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Стандартные функции доступные без подключения модулей</a:t>
            </a:r>
          </a:p>
        </p:txBody>
      </p:sp>
    </p:spTree>
    <p:extLst>
      <p:ext uri="{BB962C8B-B14F-4D97-AF65-F5344CB8AC3E}">
        <p14:creationId xmlns:p14="http://schemas.microsoft.com/office/powerpoint/2010/main" val="23099650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952E917D-9F97-4376-924D-CC948D90E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48069"/>
              </p:ext>
            </p:extLst>
          </p:nvPr>
        </p:nvGraphicFramePr>
        <p:xfrm>
          <a:off x="116376" y="2187609"/>
          <a:ext cx="8911243" cy="4023360"/>
        </p:xfrm>
        <a:graphic>
          <a:graphicData uri="http://schemas.openxmlformats.org/drawingml/2006/table">
            <a:tbl>
              <a:tblPr/>
              <a:tblGrid>
                <a:gridCol w="2791922">
                  <a:extLst>
                    <a:ext uri="{9D8B030D-6E8A-4147-A177-3AD203B41FA5}">
                      <a16:colId xmlns:a16="http://schemas.microsoft.com/office/drawing/2014/main" xmlns="" val="3052406942"/>
                    </a:ext>
                  </a:extLst>
                </a:gridCol>
                <a:gridCol w="6119321">
                  <a:extLst>
                    <a:ext uri="{9D8B030D-6E8A-4147-A177-3AD203B41FA5}">
                      <a16:colId xmlns:a16="http://schemas.microsoft.com/office/drawing/2014/main" xmlns="" val="2542273622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Название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/>
                        </a:rPr>
                        <a:t>Описание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96827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abs(x)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вычисляет модуль числа </a:t>
                      </a:r>
                      <a:r>
                        <a:rPr lang="en-US" sz="2400">
                          <a:effectLst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1521136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round(x)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округляет x до ближайшего целого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475245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min(x1, x2,…,x_n)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находит минимальное, среди указанных чисел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128928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effectLst/>
                        </a:rPr>
                        <a:t>max(x1, x2,…,x_n)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находит максимальное, среди указанных чисел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10728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pow(x, 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возводит x в степень 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852588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effectLst/>
                        </a:rPr>
                        <a:t>sqrt</a:t>
                      </a:r>
                      <a:r>
                        <a:rPr lang="ru-RU" sz="2400" b="1" dirty="0">
                          <a:effectLst/>
                        </a:rPr>
                        <a:t>(x)</a:t>
                      </a:r>
                      <a:endParaRPr lang="en-US" sz="2400" b="1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квадратный корень числа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80739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exp(x)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экспонента </a:t>
                      </a:r>
                      <a:r>
                        <a:rPr lang="en-US" sz="2400" dirty="0">
                          <a:effectLst/>
                        </a:rPr>
                        <a:t>x</a:t>
                      </a:r>
                      <a:endParaRPr lang="ru-RU" sz="2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501039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effectLst/>
                        </a:rPr>
                        <a:t>log</a:t>
                      </a:r>
                      <a:r>
                        <a:rPr lang="ru-RU" sz="2400" b="1" dirty="0">
                          <a:effectLst/>
                        </a:rPr>
                        <a:t>(x)</a:t>
                      </a:r>
                      <a:endParaRPr lang="en-US" sz="2400" b="1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натуральный логарифм 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5854957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2A2CC25-8BF5-4912-A608-14711C46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59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EAE3F31-65E0-4526-B9EB-F5FCE52B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Стандартные математические функции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6E3515-2CE5-43CD-A852-16AF358C9143}"/>
              </a:ext>
            </a:extLst>
          </p:cNvPr>
          <p:cNvSpPr txBox="1"/>
          <p:nvPr/>
        </p:nvSpPr>
        <p:spPr>
          <a:xfrm>
            <a:off x="116376" y="1111358"/>
            <a:ext cx="89112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В языке </a:t>
            </a:r>
            <a:r>
              <a:rPr lang="ru-RU" sz="2800" dirty="0" err="1"/>
              <a:t>Python</a:t>
            </a:r>
            <a:r>
              <a:rPr lang="ru-RU" sz="2800" dirty="0"/>
              <a:t> имеются встроенные функции для работы с числами. Наиболее полезные, следующие:</a:t>
            </a:r>
          </a:p>
        </p:txBody>
      </p:sp>
    </p:spTree>
    <p:extLst>
      <p:ext uri="{BB962C8B-B14F-4D97-AF65-F5344CB8AC3E}">
        <p14:creationId xmlns:p14="http://schemas.microsoft.com/office/powerpoint/2010/main" val="141699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A447C82-4072-4EDB-89B9-744F33035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73" y="1229788"/>
            <a:ext cx="8318251" cy="468647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A4FA837-CDFA-48BA-B3A6-29F47CC2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E06C823-18DB-4D79-8CFB-F51FBA59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Python 3 №29: </a:t>
            </a:r>
            <a:r>
              <a:rPr lang="en-US" sz="2800" dirty="0" err="1"/>
              <a:t>PyCharm</a:t>
            </a:r>
            <a:r>
              <a:rPr lang="en-US" sz="2800" dirty="0"/>
              <a:t> </a:t>
            </a:r>
            <a:r>
              <a:rPr lang="ru-RU" sz="2800" dirty="0" err="1"/>
              <a:t>жүйесінде</a:t>
            </a:r>
            <a:r>
              <a:rPr lang="ru-RU" sz="2800" dirty="0"/>
              <a:t> </a:t>
            </a:r>
            <a:r>
              <a:rPr lang="ru-RU" sz="2800" dirty="0" err="1"/>
              <a:t>орнату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пайдалану</a:t>
            </a:r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8DBAFC-CAEA-438F-9527-7CD15E4A8A8D}"/>
              </a:ext>
            </a:extLst>
          </p:cNvPr>
          <p:cNvSpPr txBox="1"/>
          <p:nvPr/>
        </p:nvSpPr>
        <p:spPr>
          <a:xfrm>
            <a:off x="209319" y="5916267"/>
            <a:ext cx="8818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0" i="1" dirty="0" err="1">
                <a:effectLst/>
                <a:latin typeface="Roboto"/>
              </a:rPr>
              <a:t>Python</a:t>
            </a:r>
            <a:r>
              <a:rPr lang="ru-RU" sz="1500" b="0" i="1" dirty="0">
                <a:effectLst/>
                <a:latin typeface="Roboto"/>
              </a:rPr>
              <a:t> 3 #29: установка и порядок работы в </a:t>
            </a:r>
            <a:r>
              <a:rPr lang="ru-RU" sz="1500" b="0" i="1" dirty="0" err="1">
                <a:effectLst/>
                <a:latin typeface="Roboto"/>
              </a:rPr>
              <a:t>PyCharm</a:t>
            </a:r>
            <a:r>
              <a:rPr lang="ru-RU" sz="1500" b="0" i="1" dirty="0">
                <a:effectLst/>
                <a:latin typeface="Roboto"/>
              </a:rPr>
              <a:t> </a:t>
            </a:r>
            <a:r>
              <a:rPr lang="en-US" sz="1500" b="0" i="1" dirty="0">
                <a:effectLst/>
                <a:latin typeface="Roboto"/>
                <a:hlinkClick r:id="rId3"/>
              </a:rPr>
              <a:t>https://www.youtube.com/watch?v=-_qo6YIWheU&amp;list=PLA0M1Bcd0w8xIdFNA95aQrwJ_GQJEV8ko</a:t>
            </a:r>
            <a:r>
              <a:rPr lang="ru-RU" sz="1500" b="0" i="1" dirty="0">
                <a:effectLst/>
                <a:latin typeface="Roboto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C071C92-656D-4107-A3C7-CB212805B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24" y="1812848"/>
            <a:ext cx="1306820" cy="5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506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496FE7DD-BC43-4A72-B79B-8B07E2CFF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abs</a:t>
            </a:r>
            <a:r>
              <a:rPr lang="ru-RU" b="1" dirty="0"/>
              <a:t>(x)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ru-RU" dirty="0"/>
              <a:t>возвращает модуль числа. Аргумент x может быть целым (</a:t>
            </a:r>
            <a:r>
              <a:rPr lang="ru-RU" dirty="0" err="1"/>
              <a:t>int</a:t>
            </a:r>
            <a:r>
              <a:rPr lang="ru-RU" dirty="0"/>
              <a:t>) или вещественным (</a:t>
            </a:r>
            <a:r>
              <a:rPr lang="ru-RU" dirty="0" err="1"/>
              <a:t>float</a:t>
            </a:r>
            <a:r>
              <a:rPr lang="ru-RU" dirty="0"/>
              <a:t>) числом.</a:t>
            </a:r>
          </a:p>
          <a:p>
            <a:pPr marL="457200" lvl="1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 =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 =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-2.4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 =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abs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(a)) 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1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abs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(b)) 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2.4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abs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(c)) 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5</a:t>
            </a:r>
            <a:endParaRPr lang="ru-RU" b="0" dirty="0">
              <a:solidFill>
                <a:srgbClr val="008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dirty="0"/>
              <a:t>Для комплексных чисел возвращает длину вектора изображающего комплексное число:</a:t>
            </a:r>
            <a:endParaRPr lang="en-US" dirty="0"/>
          </a:p>
          <a:p>
            <a:pPr marL="457200" lvl="1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 = complex(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abs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(c)) 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## 5.0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9142190-C73F-4912-A57F-D66E9D56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60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0FE263A-9AFD-4675-B7F5-CF8035B3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abs(x)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5657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B32AF841-68D6-4A3E-93BF-55B15B23E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pow(base, exp[, mod])</a:t>
            </a:r>
            <a:r>
              <a:rPr lang="ru-RU" dirty="0"/>
              <a:t> - Возвращает </a:t>
            </a:r>
            <a:r>
              <a:rPr lang="ru-RU" dirty="0" err="1"/>
              <a:t>base</a:t>
            </a:r>
            <a:r>
              <a:rPr lang="ru-RU" dirty="0"/>
              <a:t> в степени </a:t>
            </a:r>
            <a:r>
              <a:rPr lang="ru-RU" dirty="0" err="1"/>
              <a:t>exp</a:t>
            </a:r>
            <a:endParaRPr lang="ru-RU" dirty="0"/>
          </a:p>
          <a:p>
            <a:pPr marL="457200" lvl="1" indent="0">
              <a:buNone/>
            </a:pP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pow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 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1024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**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    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1024</a:t>
            </a:r>
            <a:endParaRPr lang="ru-RU" b="0" dirty="0">
              <a:solidFill>
                <a:srgbClr val="008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dirty="0"/>
              <a:t>Допустима отрицательная и вещественная степень</a:t>
            </a:r>
          </a:p>
          <a:p>
            <a:pPr marL="457200" lvl="1" indent="0">
              <a:buNone/>
            </a:pP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pow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-2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 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0.25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pow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64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0.5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 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8.0</a:t>
            </a:r>
            <a:endParaRPr lang="ru-RU" b="0" dirty="0">
              <a:solidFill>
                <a:srgbClr val="008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dirty="0"/>
              <a:t>Если указан третий аргумент </a:t>
            </a:r>
            <a:r>
              <a:rPr lang="ru-RU" dirty="0" err="1"/>
              <a:t>mod</a:t>
            </a:r>
            <a:r>
              <a:rPr lang="ru-RU" dirty="0"/>
              <a:t>, функция вернёт остаток по модулю</a:t>
            </a:r>
          </a:p>
          <a:p>
            <a:pPr marL="457200" lvl="1" indent="0">
              <a:buNone/>
            </a:pP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pow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  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24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pow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 %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 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24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B0B7D95-3D49-4328-9EB2-F868E12E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61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2067C5D-E7F5-4C24-B22F-C5F69D51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pow(base, exp[, mod])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1355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B4A100B4-790E-4325-A3C6-6B9443855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round(number[, </a:t>
            </a:r>
            <a:r>
              <a:rPr lang="en-US" b="1" dirty="0" err="1"/>
              <a:t>ndigits</a:t>
            </a:r>
            <a:r>
              <a:rPr lang="en-US" b="1" dirty="0"/>
              <a:t>])</a:t>
            </a:r>
            <a:r>
              <a:rPr lang="ru-RU" dirty="0"/>
              <a:t> - возвращает число округлённое с точностью </a:t>
            </a:r>
            <a:r>
              <a:rPr lang="ru-RU" dirty="0" err="1"/>
              <a:t>ndigits</a:t>
            </a:r>
            <a:r>
              <a:rPr lang="ru-RU" dirty="0"/>
              <a:t> знаков после запятой</a:t>
            </a:r>
          </a:p>
          <a:p>
            <a:pPr marL="457200" lvl="1" indent="0">
              <a:buNone/>
            </a:pP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2.1234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 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2.12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2.7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 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2.7</a:t>
            </a:r>
            <a:endParaRPr lang="ru-RU" b="0" dirty="0">
              <a:solidFill>
                <a:srgbClr val="008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dirty="0"/>
              <a:t>Если </a:t>
            </a:r>
            <a:r>
              <a:rPr lang="ru-RU" dirty="0" err="1"/>
              <a:t>ndigits</a:t>
            </a:r>
            <a:r>
              <a:rPr lang="ru-RU" dirty="0"/>
              <a:t> пропущено или равно </a:t>
            </a:r>
            <a:r>
              <a:rPr lang="ru-RU" dirty="0" err="1"/>
              <a:t>None</a:t>
            </a:r>
            <a:r>
              <a:rPr lang="ru-RU" dirty="0"/>
              <a:t>, функция возвращает ближайшее к </a:t>
            </a:r>
            <a:r>
              <a:rPr lang="ru-RU" dirty="0" err="1"/>
              <a:t>number</a:t>
            </a:r>
            <a:r>
              <a:rPr lang="ru-RU" dirty="0"/>
              <a:t> целое число.</a:t>
            </a:r>
          </a:p>
          <a:p>
            <a:pPr marL="457200" lvl="1" indent="0">
              <a:buNone/>
            </a:pP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2.11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 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2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 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2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2.7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 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3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9141285-DDE2-4166-956C-D742DE17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62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E34A8CA-B27E-4EF6-A5F7-C19ED44A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round(number[, </a:t>
            </a:r>
            <a:r>
              <a:rPr lang="en-US" dirty="0" err="1"/>
              <a:t>ndigits</a:t>
            </a:r>
            <a:r>
              <a:rPr lang="en-US" dirty="0"/>
              <a:t>])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5551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1B45CE-6227-42BC-A5BF-C9E10DE7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" y="1359243"/>
            <a:ext cx="8747988" cy="379352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Python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5000" dirty="0"/>
              <a:t>Математические функции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7000" dirty="0"/>
              <a:t>Библиотека </a:t>
            </a:r>
            <a:r>
              <a:rPr lang="en-US" sz="7000" dirty="0"/>
              <a:t>math</a:t>
            </a:r>
            <a:endParaRPr lang="ru-RU" sz="7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A18E752-CB90-49A0-BE6F-96675F30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4430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458E0703-89D2-4BEA-A6C2-7C31C5F94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работы с математическими функциями нужно импортировать библиотеку </a:t>
            </a:r>
            <a:r>
              <a:rPr lang="ru-RU" b="1" dirty="0" err="1"/>
              <a:t>math</a:t>
            </a:r>
            <a:r>
              <a:rPr lang="ru-RU" dirty="0"/>
              <a:t>: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sz="3000" b="1" dirty="0"/>
              <a:t>import math</a:t>
            </a:r>
          </a:p>
          <a:p>
            <a:endParaRPr lang="en-US" b="1" dirty="0"/>
          </a:p>
          <a:p>
            <a:r>
              <a:rPr lang="ru-RU" dirty="0"/>
              <a:t>После этого к функциям из этой библиотеки можно обращаться следующим образом:</a:t>
            </a:r>
          </a:p>
          <a:p>
            <a:endParaRPr lang="ru-RU" b="1" dirty="0"/>
          </a:p>
          <a:p>
            <a:pPr marL="457200" lvl="1" indent="0">
              <a:buNone/>
            </a:pPr>
            <a:r>
              <a:rPr lang="ru-RU" sz="3000" b="1" dirty="0" err="1"/>
              <a:t>math.имя_функции</a:t>
            </a:r>
            <a:r>
              <a:rPr lang="ru-RU" sz="3000" b="1" dirty="0"/>
              <a:t>(…)</a:t>
            </a:r>
            <a:endParaRPr lang="en-US" sz="3000" b="1" dirty="0"/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211DF90-66E1-4582-A5C8-D33DE227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64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279E311-E36D-431C-A9E7-F0C5ADF6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Математические функции в </a:t>
            </a:r>
            <a:r>
              <a:rPr lang="en-US" dirty="0"/>
              <a:t>Python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210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3AFCD47F-2DDA-4DA5-810B-B13658F3A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814696"/>
              </p:ext>
            </p:extLst>
          </p:nvPr>
        </p:nvGraphicFramePr>
        <p:xfrm>
          <a:off x="116377" y="1214437"/>
          <a:ext cx="8911244" cy="476360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277417">
                  <a:extLst>
                    <a:ext uri="{9D8B030D-6E8A-4147-A177-3AD203B41FA5}">
                      <a16:colId xmlns:a16="http://schemas.microsoft.com/office/drawing/2014/main" xmlns="" val="3342313177"/>
                    </a:ext>
                  </a:extLst>
                </a:gridCol>
                <a:gridCol w="7633827">
                  <a:extLst>
                    <a:ext uri="{9D8B030D-6E8A-4147-A177-3AD203B41FA5}">
                      <a16:colId xmlns:a16="http://schemas.microsoft.com/office/drawing/2014/main" xmlns="" val="10504526"/>
                    </a:ext>
                  </a:extLst>
                </a:gridCol>
              </a:tblGrid>
              <a:tr h="294741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ceil(x)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Возвращает округленное x как ближайшее целое значение типа </a:t>
                      </a:r>
                      <a:r>
                        <a:rPr lang="ru-RU" sz="1400" dirty="0" err="1">
                          <a:effectLst/>
                        </a:rPr>
                        <a:t>int</a:t>
                      </a:r>
                      <a:r>
                        <a:rPr lang="ru-RU" sz="1400" dirty="0">
                          <a:effectLst/>
                        </a:rPr>
                        <a:t>, большее или равное x (округление "вверх").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3841083"/>
                  </a:ext>
                </a:extLst>
              </a:tr>
              <a:tr h="415833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fabs(x)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>
                          <a:effectLst/>
                        </a:rPr>
                        <a:t>Возвращает абсолютное значение (модуль) числа x. В Python есть встроенная функция abs, но она возвращает модуль числа с тем же типом, что число, здесь же всегда float abs (fabs).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57743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factorial(x)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Возвращает факториал целого числа x, если x не целое возбуждается исключение ValueError.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4585308"/>
                  </a:ext>
                </a:extLst>
              </a:tr>
              <a:tr h="355287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floor(x)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>
                          <a:effectLst/>
                        </a:rPr>
                        <a:t>В противоположность ceil(x) возвращает округленное x как ближайшее целое значение типа int, меньшее или равное x (округление "вниз").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6528213"/>
                  </a:ext>
                </a:extLst>
              </a:tr>
              <a:tr h="597471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frexp(x)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Представляет число в экспоненциальной записи  и возвращает мантиссу m (действительное число, модуль которого лежит в интервале от 0.5 включительно до 1 не включительно) и порядок n (целое число) как пару чисел (m, n). Если x=0, то возвращает (0.0, 0)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251597"/>
                  </a:ext>
                </a:extLst>
              </a:tr>
              <a:tr h="173649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fsum(iterable)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>
                          <a:effectLst/>
                        </a:rPr>
                        <a:t>Возвращает float сумму от числовых элементов итерируемого объекта.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492661"/>
                  </a:ext>
                </a:extLst>
              </a:tr>
              <a:tr h="294741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isinf(x)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Проверяет, является ли float объект x плюс или минус бесконечностью, результат соответственно True или False.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5407233"/>
                  </a:ext>
                </a:extLst>
              </a:tr>
              <a:tr h="173649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isnan(x)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>
                          <a:effectLst/>
                        </a:rPr>
                        <a:t>Проверяет, является ли float объект x объектом NaN (not a number).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9100601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ldexp(x, i)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Возвращает значение , то есть осуществляет действие, обратное функции frexp(x).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6686531"/>
                  </a:ext>
                </a:extLst>
              </a:tr>
              <a:tr h="294741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modf(x)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>
                          <a:effectLst/>
                        </a:rPr>
                        <a:t>Возвращает дробную и целую часть float числа. Оба результата сохраняют знак исходного числа x и представлены типом float.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1632624"/>
                  </a:ext>
                </a:extLst>
              </a:tr>
              <a:tr h="17364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effectLst/>
                        </a:rPr>
                        <a:t>trunc</a:t>
                      </a:r>
                      <a:r>
                        <a:rPr lang="en-US" sz="1400" b="1" dirty="0">
                          <a:effectLst/>
                        </a:rPr>
                        <a:t>(x)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Возвращает целую часть числа x в виде </a:t>
                      </a:r>
                      <a:r>
                        <a:rPr lang="ru-RU" sz="1400" dirty="0" err="1">
                          <a:effectLst/>
                        </a:rPr>
                        <a:t>int</a:t>
                      </a:r>
                      <a:r>
                        <a:rPr lang="ru-RU" sz="1400" dirty="0">
                          <a:effectLst/>
                        </a:rPr>
                        <a:t> объекта.</a:t>
                      </a:r>
                    </a:p>
                  </a:txBody>
                  <a:tcPr marL="50352" marR="50352" marT="33568" marB="50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4757261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CFCB892-32E8-4869-BA19-501D548D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65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F87F9EB-8BB2-4311-8407-CEF36BBC7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в библиотеке </a:t>
            </a:r>
            <a:r>
              <a:rPr lang="en-US" dirty="0"/>
              <a:t>math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3873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8F0151F6-88B3-42CE-B9BB-BFCFFFCC12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014859"/>
              </p:ext>
            </p:extLst>
          </p:nvPr>
        </p:nvGraphicFramePr>
        <p:xfrm>
          <a:off x="116378" y="1424464"/>
          <a:ext cx="8911242" cy="3659505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978752">
                  <a:extLst>
                    <a:ext uri="{9D8B030D-6E8A-4147-A177-3AD203B41FA5}">
                      <a16:colId xmlns:a16="http://schemas.microsoft.com/office/drawing/2014/main" xmlns="" val="560282179"/>
                    </a:ext>
                  </a:extLst>
                </a:gridCol>
                <a:gridCol w="6932490">
                  <a:extLst>
                    <a:ext uri="{9D8B030D-6E8A-4147-A177-3AD203B41FA5}">
                      <a16:colId xmlns:a16="http://schemas.microsoft.com/office/drawing/2014/main" xmlns="" val="40651296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</a:rPr>
                        <a:t>exp(x)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Возвращает .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3722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</a:rPr>
                        <a:t>log(x[, base])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>
                          <a:effectLst/>
                        </a:rPr>
                        <a:t>При передаче функции одного аргумента x, возвращает натуральный логарифм x (логарифм по основанию e = 2.7182…). При передаче двух аргументов, второй берется как основание логарифма.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3056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</a:rPr>
                        <a:t>log10(x)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Возвращает десятичный логарифм </a:t>
                      </a:r>
                      <a:r>
                        <a:rPr lang="en-US">
                          <a:effectLst/>
                        </a:rPr>
                        <a:t>x.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11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pow(x, y)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>
                          <a:effectLst/>
                        </a:rPr>
                        <a:t>Возвращает x в степени y. В отличие от операции ** приводит оба аргумента к типу float.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0954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sqrt(x)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Квадратный корень (</a:t>
                      </a:r>
                      <a:r>
                        <a:rPr lang="ru-RU" dirty="0" err="1">
                          <a:effectLst/>
                        </a:rPr>
                        <a:t>square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root</a:t>
                      </a:r>
                      <a:r>
                        <a:rPr lang="ru-RU" dirty="0">
                          <a:effectLst/>
                        </a:rPr>
                        <a:t>) из x.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9174029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1D3952A-D4BD-4667-87C2-9077E60B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66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2956311-5E09-48BE-856E-DE3020D0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Степенные и логарифмические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19063343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A91884FE-45B4-4EAB-BF87-414EC20A87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405159"/>
              </p:ext>
            </p:extLst>
          </p:nvPr>
        </p:nvGraphicFramePr>
        <p:xfrm>
          <a:off x="116377" y="1210293"/>
          <a:ext cx="8911244" cy="4727928"/>
        </p:xfrm>
        <a:graphic>
          <a:graphicData uri="http://schemas.openxmlformats.org/drawingml/2006/table">
            <a:tbl>
              <a:tblPr/>
              <a:tblGrid>
                <a:gridCol w="1383949">
                  <a:extLst>
                    <a:ext uri="{9D8B030D-6E8A-4147-A177-3AD203B41FA5}">
                      <a16:colId xmlns:a16="http://schemas.microsoft.com/office/drawing/2014/main" xmlns="" val="388603321"/>
                    </a:ext>
                  </a:extLst>
                </a:gridCol>
                <a:gridCol w="7527295">
                  <a:extLst>
                    <a:ext uri="{9D8B030D-6E8A-4147-A177-3AD203B41FA5}">
                      <a16:colId xmlns:a16="http://schemas.microsoft.com/office/drawing/2014/main" xmlns="" val="3941877406"/>
                    </a:ext>
                  </a:extLst>
                </a:gridCol>
              </a:tblGrid>
              <a:tr h="267515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acos(x)</a:t>
                      </a:r>
                    </a:p>
                  </a:txBody>
                  <a:tcPr marL="87133" marR="87133" marT="58088" marB="87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</a:rPr>
                        <a:t>Возвращает арккосинус x, в радианах.</a:t>
                      </a:r>
                    </a:p>
                  </a:txBody>
                  <a:tcPr marL="87133" marR="87133" marT="58088" marB="87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4520668"/>
                  </a:ext>
                </a:extLst>
              </a:tr>
              <a:tr h="250140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asin(x)</a:t>
                      </a:r>
                    </a:p>
                  </a:txBody>
                  <a:tcPr marL="87133" marR="87133" marT="58088" marB="87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</a:rPr>
                        <a:t>Возвращает арксинус x, в радианах.</a:t>
                      </a:r>
                    </a:p>
                  </a:txBody>
                  <a:tcPr marL="87133" marR="87133" marT="58088" marB="87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0662482"/>
                  </a:ext>
                </a:extLst>
              </a:tr>
              <a:tr h="267515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atan(x)</a:t>
                      </a:r>
                    </a:p>
                  </a:txBody>
                  <a:tcPr marL="87133" marR="87133" marT="58088" marB="87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effectLst/>
                        </a:rPr>
                        <a:t>Возвращает арктангенс x, в радианах.</a:t>
                      </a:r>
                    </a:p>
                  </a:txBody>
                  <a:tcPr marL="87133" marR="87133" marT="58088" marB="87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1211021"/>
                  </a:ext>
                </a:extLst>
              </a:tr>
              <a:tr h="1013708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atan2(y, x)</a:t>
                      </a:r>
                    </a:p>
                  </a:txBody>
                  <a:tcPr marL="87133" marR="87133" marT="58088" marB="87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</a:rPr>
                        <a:t>Возвращает , в радианах. Результат лежит в интервале [-&amp;pi;, &amp;pi;]. Вектор, конец, которого задается точкой (x, y) образует угол с положительным направлением оси x. Поэтому эта функция имеет более общее назначение, чем предыдущая. Например и atan(1), и atan2(1, 1) дадут в результате pi/4, но atan2(-1, -1) это уже -3*pi/4.</a:t>
                      </a:r>
                    </a:p>
                  </a:txBody>
                  <a:tcPr marL="87133" marR="87133" marT="58088" marB="87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2461649"/>
                  </a:ext>
                </a:extLst>
              </a:tr>
              <a:tr h="267515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cos(x)</a:t>
                      </a:r>
                    </a:p>
                  </a:txBody>
                  <a:tcPr marL="87133" marR="87133" marT="58088" marB="87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</a:rPr>
                        <a:t>Возвращает косинус x, где x выражен в радианах.</a:t>
                      </a:r>
                    </a:p>
                  </a:txBody>
                  <a:tcPr marL="87133" marR="87133" marT="58088" marB="87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3583436"/>
                  </a:ext>
                </a:extLst>
              </a:tr>
              <a:tr h="360789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hyp(x, y)</a:t>
                      </a:r>
                    </a:p>
                  </a:txBody>
                  <a:tcPr marL="87133" marR="87133" marT="58088" marB="87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</a:rPr>
                        <a:t>Возвращает sqrt(x**2+y**2). Удобно для вычисления гипотенузы (hyp) и длины вектора.</a:t>
                      </a:r>
                    </a:p>
                  </a:txBody>
                  <a:tcPr marL="87133" marR="87133" marT="58088" marB="87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1105076"/>
                  </a:ext>
                </a:extLst>
              </a:tr>
              <a:tr h="267515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sin(x)</a:t>
                      </a:r>
                    </a:p>
                  </a:txBody>
                  <a:tcPr marL="87133" marR="87133" marT="58088" marB="87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</a:rPr>
                        <a:t>Возвращает синус x, где x выражен в радианах.</a:t>
                      </a:r>
                    </a:p>
                  </a:txBody>
                  <a:tcPr marL="87133" marR="87133" marT="58088" marB="87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2688376"/>
                  </a:ext>
                </a:extLst>
              </a:tr>
              <a:tr h="2675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tan(x)</a:t>
                      </a:r>
                    </a:p>
                  </a:txBody>
                  <a:tcPr marL="87133" marR="87133" marT="58088" marB="87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effectLst/>
                        </a:rPr>
                        <a:t>Возвращает тангенс x, где x выражен в радианах.</a:t>
                      </a:r>
                    </a:p>
                  </a:txBody>
                  <a:tcPr marL="87133" marR="87133" marT="58088" marB="87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4676857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E3CF6DB-C52D-4A4D-B823-8F348075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67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A83BD2E-FD47-479B-B8DA-D10D99EA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Тригонометрические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40570231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AAA990AC-BB7D-40EE-9DBF-8EF2608181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246426"/>
              </p:ext>
            </p:extLst>
          </p:nvPr>
        </p:nvGraphicFramePr>
        <p:xfrm>
          <a:off x="116378" y="1542398"/>
          <a:ext cx="8911242" cy="1024890"/>
        </p:xfrm>
        <a:graphic>
          <a:graphicData uri="http://schemas.openxmlformats.org/drawingml/2006/table">
            <a:tbl>
              <a:tblPr/>
              <a:tblGrid>
                <a:gridCol w="1889975">
                  <a:extLst>
                    <a:ext uri="{9D8B030D-6E8A-4147-A177-3AD203B41FA5}">
                      <a16:colId xmlns:a16="http://schemas.microsoft.com/office/drawing/2014/main" xmlns="" val="2876585567"/>
                    </a:ext>
                  </a:extLst>
                </a:gridCol>
                <a:gridCol w="7021267">
                  <a:extLst>
                    <a:ext uri="{9D8B030D-6E8A-4147-A177-3AD203B41FA5}">
                      <a16:colId xmlns:a16="http://schemas.microsoft.com/office/drawing/2014/main" xmlns="" val="13709235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effectLst/>
                        </a:rPr>
                        <a:t>degrees(x)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Конвертирует значение угла x из радиан в градусы.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3091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effectLst/>
                        </a:rPr>
                        <a:t>radians(x)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effectLst/>
                        </a:rPr>
                        <a:t>Конвертирует значение угла x из градусов в радианы.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304687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52A9846-E5E9-408A-855E-3290DFD9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68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94A0519-27EA-4E47-A8B8-794669B9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Радианы в градусы и наоборот</a:t>
            </a:r>
          </a:p>
        </p:txBody>
      </p:sp>
    </p:spTree>
    <p:extLst>
      <p:ext uri="{BB962C8B-B14F-4D97-AF65-F5344CB8AC3E}">
        <p14:creationId xmlns:p14="http://schemas.microsoft.com/office/powerpoint/2010/main" val="26019045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435054E7-D6B5-425D-B54C-8A79D1446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math </a:t>
            </a:r>
            <a:r>
              <a:rPr lang="en-US" sz="15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*   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Импортируем библиотеку 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math</a:t>
            </a: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5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my_function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x = fabs(x) 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Наша функция будет четной</a:t>
            </a:r>
            <a:endParaRPr lang="ru-RU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 = sqrt(x) 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Извлекаем корень квадратный</a:t>
            </a:r>
            <a:endParaRPr lang="ru-RU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 = exp(sin(y) + </a:t>
            </a:r>
            <a:r>
              <a:rPr lang="en-US" sz="15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 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Берем синус, прибавляем 1, а затем это выражение сразу в показатель экспоненты</a:t>
            </a:r>
            <a:endParaRPr lang="ru-RU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15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my_function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</a:t>
            </a:r>
            <a:r>
              <a:rPr lang="ru-RU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А можно написать эту функцию так (в функциональном стиле):</a:t>
            </a:r>
            <a:endParaRPr lang="ru-RU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math </a:t>
            </a:r>
            <a:r>
              <a:rPr lang="en-US" sz="15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*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5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my_function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15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exp(sin(sqrt(fabs(x))) + </a:t>
            </a:r>
            <a:r>
              <a:rPr lang="en-US" sz="15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/>
            </a:r>
            <a:b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my_function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  <a:endParaRPr lang="ru-RU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i="1" dirty="0"/>
              <a:t>Больше примеров можно посмотреть тут: Модуль </a:t>
            </a:r>
            <a:r>
              <a:rPr lang="ru-RU" sz="1500" i="1" dirty="0" err="1"/>
              <a:t>Math</a:t>
            </a:r>
            <a:r>
              <a:rPr lang="ru-RU" sz="1500" i="1" dirty="0"/>
              <a:t> — математика в </a:t>
            </a:r>
            <a:r>
              <a:rPr lang="ru-RU" sz="1500" i="1" dirty="0" err="1"/>
              <a:t>Python</a:t>
            </a:r>
            <a:r>
              <a:rPr lang="ru-RU" sz="1500" i="1" dirty="0"/>
              <a:t> на примерах (Полный Обзор) </a:t>
            </a:r>
            <a:r>
              <a:rPr lang="en-US" sz="1500" i="1" dirty="0">
                <a:hlinkClick r:id="rId2"/>
              </a:rPr>
              <a:t>https://python-scripts.com/math</a:t>
            </a:r>
            <a:r>
              <a:rPr lang="ru-RU" sz="1500" i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5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B82D9E-127D-492E-B127-758ECA66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69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794B60B-11B4-45D3-8C9D-1B157AC1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/>
              <a:t>Пример программы с математическими функциями</a:t>
            </a:r>
          </a:p>
        </p:txBody>
      </p:sp>
    </p:spTree>
    <p:extLst>
      <p:ext uri="{BB962C8B-B14F-4D97-AF65-F5344CB8AC3E}">
        <p14:creationId xmlns:p14="http://schemas.microsoft.com/office/powerpoint/2010/main" val="108790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8C4530D-057C-4C1F-B944-2EC9122C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7889F70-DED4-4400-8F20-A52C6D86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Repl.it - The collaborative browser based IDE</a:t>
            </a:r>
            <a:br>
              <a:rPr lang="en-US" dirty="0"/>
            </a:br>
            <a:r>
              <a:rPr lang="en-US" dirty="0"/>
              <a:t>https://repl.it/ </a:t>
            </a:r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8749BAD5-CFE9-4EDE-9108-CE8E65BBD0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" y="1222572"/>
            <a:ext cx="8911243" cy="488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05C701-CC27-47F6-9955-144333774ADD}"/>
              </a:ext>
            </a:extLst>
          </p:cNvPr>
          <p:cNvSpPr txBox="1"/>
          <p:nvPr/>
        </p:nvSpPr>
        <p:spPr>
          <a:xfrm>
            <a:off x="592156" y="5050257"/>
            <a:ext cx="483916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500" b="0" i="0" dirty="0">
                <a:solidFill>
                  <a:srgbClr val="343A40"/>
                </a:solidFill>
                <a:effectLst/>
                <a:latin typeface="-apple-system"/>
              </a:rPr>
              <a:t>Repl.it - </a:t>
            </a:r>
            <a:r>
              <a:rPr lang="ru-RU" sz="2500" b="0" i="0" dirty="0" smtClean="0">
                <a:solidFill>
                  <a:srgbClr val="343A40"/>
                </a:solidFill>
                <a:effectLst/>
                <a:latin typeface="-apple-system"/>
              </a:rPr>
              <a:t>онлайн-компилятор</a:t>
            </a:r>
            <a:endParaRPr lang="ru-RU" sz="2500" b="0" i="0" dirty="0">
              <a:solidFill>
                <a:srgbClr val="343A4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201169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B4249A3D-20D8-4258-92EC-5985E4303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Кроме библиотеки </a:t>
            </a:r>
            <a:r>
              <a:rPr lang="en-US" dirty="0"/>
              <a:t>math </a:t>
            </a:r>
            <a:r>
              <a:rPr lang="ru-RU" dirty="0"/>
              <a:t>в </a:t>
            </a:r>
            <a:r>
              <a:rPr lang="en-US" dirty="0"/>
              <a:t>Python </a:t>
            </a:r>
            <a:r>
              <a:rPr lang="ru-RU" dirty="0"/>
              <a:t>есть и другие математические библиотеки, например:</a:t>
            </a:r>
          </a:p>
          <a:p>
            <a:pPr lvl="1"/>
            <a:r>
              <a:rPr lang="en-US" sz="2800" b="1" dirty="0"/>
              <a:t>NumPy</a:t>
            </a:r>
            <a:r>
              <a:rPr lang="en-US" sz="2800" dirty="0"/>
              <a:t> </a:t>
            </a:r>
            <a:r>
              <a:rPr lang="en-US" sz="2800" dirty="0">
                <a:hlinkClick r:id="rId2"/>
              </a:rPr>
              <a:t>https://numpy.org</a:t>
            </a:r>
            <a:r>
              <a:rPr lang="en-US" sz="2800" dirty="0"/>
              <a:t> </a:t>
            </a:r>
            <a:endParaRPr lang="ru-RU" sz="2800" dirty="0"/>
          </a:p>
          <a:p>
            <a:pPr lvl="1"/>
            <a:r>
              <a:rPr lang="en-US" sz="2800" b="1" dirty="0"/>
              <a:t>SciPy</a:t>
            </a:r>
            <a:r>
              <a:rPr lang="en-US" sz="2800" dirty="0"/>
              <a:t> </a:t>
            </a:r>
            <a:r>
              <a:rPr lang="en-US" sz="2800" dirty="0">
                <a:hlinkClick r:id="rId3"/>
              </a:rPr>
              <a:t>https://www.scipy.org/</a:t>
            </a:r>
            <a:endParaRPr lang="en-US" sz="2800" dirty="0"/>
          </a:p>
          <a:p>
            <a:pPr lvl="1"/>
            <a:r>
              <a:rPr lang="en-US" sz="2800" b="1" dirty="0" err="1"/>
              <a:t>Statsmodel</a:t>
            </a:r>
            <a:r>
              <a:rPr lang="en-US" sz="2800" dirty="0"/>
              <a:t> </a:t>
            </a:r>
            <a:r>
              <a:rPr lang="ru-RU" sz="2800" dirty="0"/>
              <a:t> </a:t>
            </a:r>
            <a:r>
              <a:rPr lang="en-US" sz="2800" dirty="0">
                <a:hlinkClick r:id="rId4"/>
              </a:rPr>
              <a:t>https://www.statsmodels.org/stable/index.html</a:t>
            </a:r>
            <a:r>
              <a:rPr lang="en-US" sz="2800" dirty="0"/>
              <a:t> </a:t>
            </a:r>
          </a:p>
          <a:p>
            <a:pPr lvl="1"/>
            <a:r>
              <a:rPr lang="en-US" sz="2800" b="1" dirty="0"/>
              <a:t>Scikit-learn</a:t>
            </a:r>
            <a:r>
              <a:rPr lang="en-US" sz="2800" dirty="0"/>
              <a:t> </a:t>
            </a:r>
            <a:r>
              <a:rPr lang="en-US" sz="2800" dirty="0">
                <a:hlinkClick r:id="rId5"/>
              </a:rPr>
              <a:t>https://scikit-learn.org/stable/</a:t>
            </a:r>
            <a:r>
              <a:rPr lang="en-US" sz="2800" dirty="0"/>
              <a:t> </a:t>
            </a:r>
          </a:p>
          <a:p>
            <a:pPr lvl="1"/>
            <a:r>
              <a:rPr lang="ru-RU" sz="2800" dirty="0"/>
              <a:t>и др.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3EF2FE7-0B29-4DBC-B0CE-E4D3FE44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70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D5DA2F5-0F6C-4E13-91CB-2128ECEC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Математические библиотеки</a:t>
            </a:r>
          </a:p>
        </p:txBody>
      </p:sp>
    </p:spTree>
    <p:extLst>
      <p:ext uri="{BB962C8B-B14F-4D97-AF65-F5344CB8AC3E}">
        <p14:creationId xmlns:p14="http://schemas.microsoft.com/office/powerpoint/2010/main" val="36855807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6168048-11CE-4BE2-9675-0D36F9BE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319-DCBF-4CEA-A998-A0346BA78392}" type="slidenum">
              <a:rPr lang="ru-RU" smtClean="0"/>
              <a:t>71</a:t>
            </a:fld>
            <a:endParaRPr lang="ru-RU"/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xmlns="" id="{55E656CC-0F42-483A-8FB6-0C38AEDCFD9D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84CC47-EB72-481C-B489-E284885146FA}" type="slidenum">
              <a:rPr lang="ru-RU" smtClean="0"/>
              <a:pPr/>
              <a:t>71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2C6A26B-7786-46C3-BA29-F97033B5513D}"/>
              </a:ext>
            </a:extLst>
          </p:cNvPr>
          <p:cNvSpPr/>
          <p:nvPr/>
        </p:nvSpPr>
        <p:spPr>
          <a:xfrm>
            <a:off x="212705" y="0"/>
            <a:ext cx="86264" cy="6858000"/>
          </a:xfrm>
          <a:prstGeom prst="rect">
            <a:avLst/>
          </a:prstGeom>
          <a:solidFill>
            <a:srgbClr val="1C3158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F7DEBF2-029B-481A-B33E-4226C0D0D90E}"/>
              </a:ext>
            </a:extLst>
          </p:cNvPr>
          <p:cNvSpPr/>
          <p:nvPr/>
        </p:nvSpPr>
        <p:spPr>
          <a:xfrm>
            <a:off x="360132" y="6017797"/>
            <a:ext cx="6446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0032"/>
                </a:solidFill>
              </a:rPr>
              <a:t>КУТУЗОВ Виктор Владимирович</a:t>
            </a:r>
            <a:endParaRPr lang="en-US" sz="1600" i="1" dirty="0">
              <a:solidFill>
                <a:srgbClr val="000032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E0C0A0E-4F53-4048-A2DF-3904D1141270}"/>
              </a:ext>
            </a:extLst>
          </p:cNvPr>
          <p:cNvSpPr txBox="1">
            <a:spLocks/>
          </p:cNvSpPr>
          <p:nvPr/>
        </p:nvSpPr>
        <p:spPr>
          <a:xfrm>
            <a:off x="91038" y="2080470"/>
            <a:ext cx="8930333" cy="31542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ru-RU" sz="10000" b="1" dirty="0">
                <a:solidFill>
                  <a:srgbClr val="1C3158"/>
                </a:solidFill>
                <a:latin typeface="+mn-lt"/>
                <a:cs typeface="Arial" panose="020B0604020202020204" pitchFamily="34" charset="0"/>
              </a:rPr>
              <a:t>Благодарю </a:t>
            </a:r>
            <a:endParaRPr lang="en-US" sz="10000" b="1" dirty="0">
              <a:solidFill>
                <a:srgbClr val="1C3158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0000" b="1" dirty="0">
                <a:solidFill>
                  <a:srgbClr val="1C3158"/>
                </a:solidFill>
                <a:latin typeface="+mn-lt"/>
                <a:cs typeface="Arial" panose="020B0604020202020204" pitchFamily="34" charset="0"/>
              </a:rPr>
              <a:t>за внимание</a:t>
            </a:r>
            <a:endParaRPr lang="en-US" sz="10000" b="1" dirty="0">
              <a:solidFill>
                <a:srgbClr val="1C315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AF9DAA8-D771-4F2B-84C0-D40513B8EF21}"/>
              </a:ext>
            </a:extLst>
          </p:cNvPr>
          <p:cNvSpPr/>
          <p:nvPr/>
        </p:nvSpPr>
        <p:spPr>
          <a:xfrm>
            <a:off x="0" y="6457078"/>
            <a:ext cx="9144000" cy="400922"/>
          </a:xfrm>
          <a:prstGeom prst="rect">
            <a:avLst/>
          </a:prstGeom>
          <a:solidFill>
            <a:srgbClr val="1C31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cs typeface="Times New Roman" panose="02020603050405020304" pitchFamily="18" charset="0"/>
              </a:rPr>
              <a:t>Белорусско-Российский университет, </a:t>
            </a:r>
            <a:r>
              <a:rPr lang="x-none" sz="1400" dirty="0">
                <a:cs typeface="Times New Roman" panose="02020603050405020304" pitchFamily="18" charset="0"/>
              </a:rPr>
              <a:t>Республика Беларусь, Могилев, </a:t>
            </a:r>
            <a:r>
              <a:rPr lang="ru-RU" sz="1400" dirty="0">
                <a:cs typeface="Times New Roman" panose="02020603050405020304" pitchFamily="18" charset="0"/>
              </a:rPr>
              <a:t>20</a:t>
            </a:r>
            <a:r>
              <a:rPr lang="en-US" sz="1400" dirty="0">
                <a:cs typeface="Times New Roman" panose="02020603050405020304" pitchFamily="18" charset="0"/>
              </a:rPr>
              <a:t>2</a:t>
            </a:r>
            <a:r>
              <a:rPr lang="ru-RU" sz="1400" dirty="0"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BAFCCC2-8C22-4F1A-A7C2-B017C2BC5D3A}"/>
              </a:ext>
            </a:extLst>
          </p:cNvPr>
          <p:cNvSpPr txBox="1"/>
          <p:nvPr/>
        </p:nvSpPr>
        <p:spPr>
          <a:xfrm>
            <a:off x="360132" y="845841"/>
            <a:ext cx="8618949" cy="75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70000"/>
              </a:lnSpc>
            </a:pPr>
            <a:r>
              <a:rPr kumimoji="1" lang="ru-RU" sz="3000" dirty="0">
                <a:solidFill>
                  <a:srgbClr val="1C3158"/>
                </a:solidFill>
              </a:rPr>
              <a:t>Информатика. Программирование на </a:t>
            </a:r>
            <a:r>
              <a:rPr kumimoji="1" lang="en-US" sz="3000" dirty="0">
                <a:solidFill>
                  <a:srgbClr val="1C3158"/>
                </a:solidFill>
              </a:rPr>
              <a:t>Python</a:t>
            </a:r>
            <a:endParaRPr kumimoji="1" lang="ru-RU" sz="3000" dirty="0">
              <a:solidFill>
                <a:srgbClr val="1C3158"/>
              </a:solidFill>
            </a:endParaRPr>
          </a:p>
          <a:p>
            <a:pPr algn="l">
              <a:lnSpc>
                <a:spcPct val="70000"/>
              </a:lnSpc>
            </a:pPr>
            <a:r>
              <a:rPr kumimoji="1" lang="ru-RU" sz="3000" dirty="0">
                <a:solidFill>
                  <a:srgbClr val="1C3158"/>
                </a:solidFill>
              </a:rPr>
              <a:t>Тема:</a:t>
            </a:r>
            <a:r>
              <a:rPr kumimoji="1" lang="en-US" sz="3000" dirty="0">
                <a:solidFill>
                  <a:srgbClr val="1C3158"/>
                </a:solidFill>
              </a:rPr>
              <a:t> Python</a:t>
            </a:r>
            <a:r>
              <a:rPr kumimoji="1" lang="ru-RU" sz="3000" dirty="0">
                <a:solidFill>
                  <a:srgbClr val="1C3158"/>
                </a:solidFill>
              </a:rPr>
              <a:t>. Основы</a:t>
            </a:r>
            <a:endParaRPr lang="ru-RU" sz="3000" dirty="0">
              <a:solidFill>
                <a:srgbClr val="1C3158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F2ED2A-EF95-48F1-B5CC-F4CBA303C863}"/>
              </a:ext>
            </a:extLst>
          </p:cNvPr>
          <p:cNvSpPr txBox="1"/>
          <p:nvPr/>
        </p:nvSpPr>
        <p:spPr>
          <a:xfrm>
            <a:off x="420635" y="116042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>
                <a:solidFill>
                  <a:srgbClr val="1C3158"/>
                </a:solidFill>
              </a:rPr>
              <a:t>Белорусско-Российский университет</a:t>
            </a:r>
          </a:p>
          <a:p>
            <a:r>
              <a:rPr lang="ru-RU" sz="1400" b="0" dirty="0">
                <a:solidFill>
                  <a:srgbClr val="1C3158"/>
                </a:solidFill>
              </a:rPr>
              <a:t>Кафедра «Программное обеспечение информационных технологий»</a:t>
            </a:r>
          </a:p>
        </p:txBody>
      </p:sp>
      <p:pic>
        <p:nvPicPr>
          <p:cNvPr id="14" name="Picture 2" descr="http://cdn.bru.by/cache/images/design/herb4.png">
            <a:extLst>
              <a:ext uri="{FF2B5EF4-FFF2-40B4-BE49-F238E27FC236}">
                <a16:creationId xmlns:a16="http://schemas.microsoft.com/office/drawing/2014/main" xmlns="" id="{D2BCC091-C616-4763-A59C-34945E21F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8" y="168734"/>
            <a:ext cx="329597" cy="4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4489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7B2FA2AD-8941-4784-AF43-15EB62F9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dirty="0"/>
              <a:t>Python - </a:t>
            </a:r>
            <a:r>
              <a:rPr lang="en-US" sz="1500" dirty="0">
                <a:hlinkClick r:id="rId2"/>
              </a:rPr>
              <a:t>https://www.python.org/</a:t>
            </a:r>
            <a:r>
              <a:rPr lang="ru-RU" sz="1500" dirty="0"/>
              <a:t> </a:t>
            </a:r>
            <a:r>
              <a:rPr lang="en-US" sz="15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Anaconda </a:t>
            </a:r>
            <a:r>
              <a:rPr lang="en-US" sz="1500" dirty="0">
                <a:hlinkClick r:id="rId3"/>
              </a:rPr>
              <a:t>https://www.anaconda.com/products/individual</a:t>
            </a:r>
            <a:r>
              <a:rPr lang="ru-RU" sz="1500" dirty="0"/>
              <a:t> </a:t>
            </a:r>
            <a:endParaRPr lang="en-US" sz="1500" dirty="0"/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PyCharm</a:t>
            </a:r>
            <a:r>
              <a:rPr lang="ru-RU" sz="1500" dirty="0"/>
              <a:t> </a:t>
            </a:r>
            <a:r>
              <a:rPr lang="en-US" sz="1500" dirty="0">
                <a:hlinkClick r:id="rId4"/>
              </a:rPr>
              <a:t>https://www.jetbrains.com/pycharm/</a:t>
            </a:r>
            <a:r>
              <a:rPr lang="ru-RU" sz="1500" dirty="0"/>
              <a:t> </a:t>
            </a:r>
            <a:r>
              <a:rPr lang="en-US" sz="1500" dirty="0"/>
              <a:t> </a:t>
            </a:r>
            <a:endParaRPr lang="ru-RU" sz="1500" dirty="0"/>
          </a:p>
          <a:p>
            <a:pPr marL="342900" indent="-342900">
              <a:buFont typeface="+mj-lt"/>
              <a:buAutoNum type="arabicPeriod"/>
            </a:pPr>
            <a:r>
              <a:rPr lang="ru-RU" sz="1500" dirty="0"/>
              <a:t>Начало работы с </a:t>
            </a:r>
            <a:r>
              <a:rPr lang="ru-RU" sz="1500" dirty="0" err="1"/>
              <a:t>Python</a:t>
            </a:r>
            <a:r>
              <a:rPr lang="ru-RU" sz="1500" dirty="0"/>
              <a:t>: Установка и настройка программ для работы с </a:t>
            </a:r>
            <a:r>
              <a:rPr lang="ru-RU" sz="1500" dirty="0" err="1"/>
              <a:t>Python</a:t>
            </a:r>
            <a:r>
              <a:rPr lang="ru-RU" sz="1500" dirty="0"/>
              <a:t> (</a:t>
            </a:r>
            <a:r>
              <a:rPr lang="ru-RU" sz="1500" dirty="0" err="1"/>
              <a:t>Anaconda</a:t>
            </a:r>
            <a:r>
              <a:rPr lang="ru-RU" sz="1500" dirty="0"/>
              <a:t>, </a:t>
            </a:r>
            <a:r>
              <a:rPr lang="ru-RU" sz="1500" dirty="0" err="1"/>
              <a:t>PyCharm</a:t>
            </a:r>
            <a:r>
              <a:rPr lang="ru-RU" sz="1500" dirty="0"/>
              <a:t>) </a:t>
            </a:r>
            <a:r>
              <a:rPr lang="ru-RU" sz="1500" dirty="0">
                <a:hlinkClick r:id="rId5"/>
              </a:rPr>
              <a:t>https://www.youtube.com/watch?v=5MDQpQs5uyA</a:t>
            </a:r>
            <a:r>
              <a:rPr lang="ru-RU" sz="1500" dirty="0"/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err="1"/>
              <a:t>Python</a:t>
            </a:r>
            <a:r>
              <a:rPr lang="ru-RU" sz="1500" dirty="0"/>
              <a:t> 3 #29: установка и порядок работы в </a:t>
            </a:r>
            <a:r>
              <a:rPr lang="ru-RU" sz="1500" dirty="0" err="1"/>
              <a:t>PyCharm</a:t>
            </a:r>
            <a:r>
              <a:rPr lang="ru-RU" sz="1500" dirty="0"/>
              <a:t> </a:t>
            </a:r>
            <a:r>
              <a:rPr lang="ru-RU" sz="1500" dirty="0">
                <a:hlinkClick r:id="rId6"/>
              </a:rPr>
              <a:t>https://www.youtube.com/watch?v=-_qo6YIWheU&amp;list=PLA0M1Bcd0w8xIdFNA95aQrwJ_GQJEV8ko</a:t>
            </a:r>
            <a:r>
              <a:rPr lang="ru-RU" sz="1500" dirty="0"/>
              <a:t>  </a:t>
            </a:r>
            <a:endParaRPr lang="en-US" sz="1500" dirty="0"/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JetBrains Space - </a:t>
            </a:r>
            <a:r>
              <a:rPr lang="en-US" sz="1500" dirty="0" err="1"/>
              <a:t>Интегрированная</a:t>
            </a:r>
            <a:r>
              <a:rPr lang="en-US" sz="1500" dirty="0"/>
              <a:t> </a:t>
            </a:r>
            <a:r>
              <a:rPr lang="en-US" sz="1500" dirty="0" err="1"/>
              <a:t>среда</a:t>
            </a:r>
            <a:r>
              <a:rPr lang="en-US" sz="1500" dirty="0"/>
              <a:t> </a:t>
            </a:r>
            <a:r>
              <a:rPr lang="en-US" sz="1500" dirty="0" err="1"/>
              <a:t>для</a:t>
            </a:r>
            <a:r>
              <a:rPr lang="en-US" sz="1500" dirty="0"/>
              <a:t> </a:t>
            </a:r>
            <a:r>
              <a:rPr lang="en-US" sz="1500" dirty="0" err="1"/>
              <a:t>командной</a:t>
            </a:r>
            <a:r>
              <a:rPr lang="en-US" sz="1500" dirty="0"/>
              <a:t> </a:t>
            </a:r>
            <a:r>
              <a:rPr lang="en-US" sz="1500" dirty="0" err="1"/>
              <a:t>работы</a:t>
            </a:r>
            <a:r>
              <a:rPr lang="en-US" sz="1500" dirty="0"/>
              <a:t> </a:t>
            </a:r>
            <a:r>
              <a:rPr lang="en-US" sz="1500" dirty="0">
                <a:hlinkClick r:id="rId7"/>
              </a:rPr>
              <a:t>https://www.jetbrains.com/ru-ru/space/</a:t>
            </a:r>
            <a:r>
              <a:rPr lang="en-US" sz="15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Repl.it - The collaborative browser based IDE </a:t>
            </a:r>
            <a:r>
              <a:rPr lang="en-US" sz="1500" dirty="0">
                <a:hlinkClick r:id="rId8"/>
              </a:rPr>
              <a:t>https://repl.it/</a:t>
            </a:r>
            <a:r>
              <a:rPr lang="en-US" sz="1500" dirty="0"/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Google </a:t>
            </a:r>
            <a:r>
              <a:rPr lang="en-US" sz="1500" dirty="0" err="1"/>
              <a:t>Colaboratory</a:t>
            </a:r>
            <a:r>
              <a:rPr lang="en-US" sz="1500" dirty="0"/>
              <a:t> (</a:t>
            </a:r>
            <a:r>
              <a:rPr lang="en-US" sz="1500" dirty="0" err="1"/>
              <a:t>Colab</a:t>
            </a:r>
            <a:r>
              <a:rPr lang="en-US" sz="1500" dirty="0"/>
              <a:t>) </a:t>
            </a:r>
            <a:r>
              <a:rPr lang="en-US" sz="1500" dirty="0">
                <a:hlinkClick r:id="rId9"/>
              </a:rPr>
              <a:t>https://colab.research.google.com/</a:t>
            </a:r>
            <a:r>
              <a:rPr lang="en-US" sz="15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Python Tutor </a:t>
            </a:r>
            <a:r>
              <a:rPr lang="en-US" sz="1500" dirty="0">
                <a:hlinkClick r:id="rId10"/>
              </a:rPr>
              <a:t>http://pythontutor.com</a:t>
            </a:r>
            <a:r>
              <a:rPr lang="en-US" sz="1500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sz="1500" dirty="0"/>
          </a:p>
          <a:p>
            <a:pPr marL="342900" indent="-342900">
              <a:buFont typeface="+mj-lt"/>
              <a:buAutoNum type="arabicPeriod"/>
            </a:pPr>
            <a:endParaRPr lang="ru-RU" sz="1500" dirty="0"/>
          </a:p>
          <a:p>
            <a:pPr marL="342900" indent="-342900">
              <a:buFont typeface="+mj-lt"/>
              <a:buAutoNum type="arabicPeriod"/>
            </a:pPr>
            <a:endParaRPr lang="en-US" sz="1500" dirty="0"/>
          </a:p>
          <a:p>
            <a:pPr marL="342900" indent="-342900">
              <a:buFont typeface="+mj-lt"/>
              <a:buAutoNum type="arabicPeriod"/>
            </a:pPr>
            <a:endParaRPr lang="ru-RU" sz="1500" dirty="0"/>
          </a:p>
          <a:p>
            <a:pPr marL="342900" indent="-342900">
              <a:buFont typeface="+mj-lt"/>
              <a:buAutoNum type="arabicPeriod"/>
            </a:pPr>
            <a:endParaRPr lang="ru-RU" sz="15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636259E-B182-4EE1-8D45-454B52C7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72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0BD7CC7-A0A2-4487-82DF-3868E5D5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использованных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16818811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7B2FA2AD-8941-4784-AF43-15EB62F9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en-US" sz="1500" dirty="0" err="1"/>
              <a:t>ПитонТьютор</a:t>
            </a:r>
            <a:r>
              <a:rPr lang="en-US" sz="1500" dirty="0"/>
              <a:t> </a:t>
            </a:r>
            <a:r>
              <a:rPr lang="en-US" sz="1500" dirty="0">
                <a:hlinkClick r:id="rId2"/>
              </a:rPr>
              <a:t>http://pythontutor.ru</a:t>
            </a:r>
            <a:endParaRPr lang="en-US" sz="1500" dirty="0"/>
          </a:p>
          <a:p>
            <a:pPr marL="342900" indent="-342900">
              <a:buFont typeface="+mj-lt"/>
              <a:buAutoNum type="arabicPeriod" startAt="10"/>
            </a:pPr>
            <a:r>
              <a:rPr lang="ru-RU" sz="1500" dirty="0" err="1"/>
              <a:t>Google</a:t>
            </a:r>
            <a:r>
              <a:rPr lang="ru-RU" sz="1500" dirty="0"/>
              <a:t> </a:t>
            </a:r>
            <a:r>
              <a:rPr lang="ru-RU" sz="1500" dirty="0" err="1"/>
              <a:t>Colab</a:t>
            </a:r>
            <a:r>
              <a:rPr lang="ru-RU" sz="1500" dirty="0"/>
              <a:t> - блокнот для программиста </a:t>
            </a:r>
            <a:r>
              <a:rPr lang="ru-RU" sz="1500" dirty="0" err="1"/>
              <a:t>Python</a:t>
            </a:r>
            <a:r>
              <a:rPr lang="ru-RU" sz="1500" dirty="0"/>
              <a:t> (обзор с нуля) </a:t>
            </a:r>
            <a:r>
              <a:rPr lang="ru-RU" sz="1500" dirty="0">
                <a:hlinkClick r:id="rId3"/>
              </a:rPr>
              <a:t>https://www.youtube.com/watch?v=rt4806DzfUY</a:t>
            </a:r>
            <a:r>
              <a:rPr lang="en-US" sz="1500" dirty="0"/>
              <a:t> </a:t>
            </a:r>
            <a:r>
              <a:rPr lang="ru-RU" sz="1500" dirty="0"/>
              <a:t> </a:t>
            </a:r>
            <a:r>
              <a:rPr lang="en-US" sz="1500" dirty="0"/>
              <a:t> </a:t>
            </a:r>
            <a:endParaRPr lang="ru-RU" sz="1500" dirty="0"/>
          </a:p>
          <a:p>
            <a:pPr marL="342900" indent="-342900">
              <a:buFont typeface="+mj-lt"/>
              <a:buAutoNum type="arabicPeriod" startAt="10"/>
            </a:pPr>
            <a:r>
              <a:rPr lang="ru-RU" sz="1500" dirty="0" err="1"/>
              <a:t>GitHub</a:t>
            </a:r>
            <a:r>
              <a:rPr lang="ru-RU" sz="1500" dirty="0"/>
              <a:t> </a:t>
            </a:r>
            <a:r>
              <a:rPr lang="ru-RU" sz="1500" dirty="0">
                <a:hlinkClick r:id="rId4"/>
              </a:rPr>
              <a:t>https://github.com/</a:t>
            </a:r>
            <a:r>
              <a:rPr lang="en-US" sz="1500" dirty="0"/>
              <a:t> </a:t>
            </a:r>
            <a:endParaRPr lang="ru-RU" sz="1500" dirty="0"/>
          </a:p>
          <a:p>
            <a:pPr marL="342900" indent="-342900">
              <a:buFont typeface="+mj-lt"/>
              <a:buAutoNum type="arabicPeriod" startAt="10"/>
            </a:pPr>
            <a:r>
              <a:rPr lang="ru-RU" sz="1500" dirty="0" err="1"/>
              <a:t>BitBucket</a:t>
            </a:r>
            <a:r>
              <a:rPr lang="ru-RU" sz="1500" dirty="0"/>
              <a:t>  </a:t>
            </a:r>
            <a:r>
              <a:rPr lang="ru-RU" sz="1500" dirty="0">
                <a:hlinkClick r:id="rId5"/>
              </a:rPr>
              <a:t>https://bitbucket.org/</a:t>
            </a:r>
            <a:r>
              <a:rPr lang="en-US" sz="1500" dirty="0"/>
              <a:t> </a:t>
            </a:r>
            <a:endParaRPr lang="ru-RU" sz="1500" dirty="0"/>
          </a:p>
          <a:p>
            <a:pPr marL="342900" indent="-342900">
              <a:buFont typeface="+mj-lt"/>
              <a:buAutoNum type="arabicPeriod" startAt="10"/>
            </a:pPr>
            <a:r>
              <a:rPr lang="ru-RU" sz="1500" dirty="0" err="1"/>
              <a:t>Gitee</a:t>
            </a:r>
            <a:r>
              <a:rPr lang="ru-RU" sz="1500" dirty="0"/>
              <a:t>  </a:t>
            </a:r>
            <a:r>
              <a:rPr lang="ru-RU" sz="1500" dirty="0">
                <a:hlinkClick r:id="rId6"/>
              </a:rPr>
              <a:t>https://gitee.com/</a:t>
            </a:r>
            <a:r>
              <a:rPr lang="en-US" sz="1500" dirty="0"/>
              <a:t> </a:t>
            </a:r>
            <a:endParaRPr lang="ru-RU" sz="1500" dirty="0"/>
          </a:p>
          <a:p>
            <a:pPr marL="342900" indent="-342900">
              <a:buFont typeface="+mj-lt"/>
              <a:buAutoNum type="arabicPeriod" startAt="10"/>
            </a:pPr>
            <a:r>
              <a:rPr lang="ru-RU" sz="1500" dirty="0"/>
              <a:t>Китай поставил задачу превратить </a:t>
            </a:r>
            <a:r>
              <a:rPr lang="ru-RU" sz="1500" dirty="0" err="1"/>
              <a:t>Gitee</a:t>
            </a:r>
            <a:r>
              <a:rPr lang="ru-RU" sz="1500" dirty="0"/>
              <a:t> в местный аналог </a:t>
            </a:r>
            <a:r>
              <a:rPr lang="ru-RU" sz="1500" dirty="0" err="1"/>
              <a:t>GitHub</a:t>
            </a:r>
            <a:r>
              <a:rPr lang="ru-RU" sz="1500" dirty="0"/>
              <a:t> </a:t>
            </a:r>
            <a:r>
              <a:rPr lang="ru-RU" sz="1500" dirty="0">
                <a:hlinkClick r:id="rId7"/>
              </a:rPr>
              <a:t>https://habr.com/ru/news/t/516158/</a:t>
            </a:r>
            <a:r>
              <a:rPr lang="en-US" sz="1500" dirty="0"/>
              <a:t>  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ru-RU" sz="1500" dirty="0"/>
              <a:t>Конкуренция </a:t>
            </a:r>
            <a:r>
              <a:rPr lang="ru-RU" sz="1500" dirty="0" err="1"/>
              <a:t>GitHub</a:t>
            </a:r>
            <a:r>
              <a:rPr lang="ru-RU" sz="1500" dirty="0"/>
              <a:t> и </a:t>
            </a:r>
            <a:r>
              <a:rPr lang="ru-RU" sz="1500" dirty="0" err="1"/>
              <a:t>Gitee</a:t>
            </a:r>
            <a:r>
              <a:rPr lang="ru-RU" sz="1500" dirty="0"/>
              <a:t>: зачем Китаю свой хостинг кода? </a:t>
            </a:r>
            <a:r>
              <a:rPr lang="ru-RU" sz="1500" dirty="0">
                <a:hlinkClick r:id="rId8"/>
              </a:rPr>
              <a:t>https://dev.by/news/konkurentsiya-github-i-gitee-pochemu-kitai-prodvigaet-svoi-hosting</a:t>
            </a:r>
            <a:r>
              <a:rPr lang="en-US" sz="1500" dirty="0"/>
              <a:t> 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en-US" sz="1500" dirty="0"/>
              <a:t>GIT </a:t>
            </a:r>
            <a:r>
              <a:rPr lang="en-US" sz="1500" dirty="0">
                <a:hlinkClick r:id="rId9"/>
              </a:rPr>
              <a:t>https://git-scm.com/</a:t>
            </a:r>
            <a:r>
              <a:rPr lang="en-US" sz="1500" dirty="0"/>
              <a:t> 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en-US" sz="1500" dirty="0"/>
              <a:t>SourceTree </a:t>
            </a:r>
            <a:r>
              <a:rPr lang="en-US" sz="1500" dirty="0">
                <a:hlinkClick r:id="rId10"/>
              </a:rPr>
              <a:t>https://www.sourcetreeapp.com/</a:t>
            </a:r>
            <a:r>
              <a:rPr lang="en-US" sz="1500" dirty="0"/>
              <a:t> </a:t>
            </a:r>
            <a:endParaRPr lang="ru-RU" sz="1500" dirty="0"/>
          </a:p>
          <a:p>
            <a:pPr marL="342900" indent="-342900">
              <a:buFont typeface="+mj-lt"/>
              <a:buAutoNum type="arabicPeriod" startAt="10"/>
            </a:pPr>
            <a:r>
              <a:rPr lang="ru-RU" sz="1500" dirty="0"/>
              <a:t>Комментарии в </a:t>
            </a:r>
            <a:r>
              <a:rPr lang="ru-RU" sz="1500" dirty="0" err="1"/>
              <a:t>Python</a:t>
            </a:r>
            <a:r>
              <a:rPr lang="ru-RU" sz="1500" dirty="0"/>
              <a:t> </a:t>
            </a:r>
            <a:r>
              <a:rPr lang="ru-RU" sz="1500" dirty="0">
                <a:hlinkClick r:id="rId11"/>
              </a:rPr>
              <a:t>https://pythonchik.ru/osnovy/kommentarii-v-python</a:t>
            </a:r>
            <a:r>
              <a:rPr lang="ru-RU" sz="1500" dirty="0"/>
              <a:t> </a:t>
            </a:r>
          </a:p>
          <a:p>
            <a:pPr marL="342900" indent="-342900">
              <a:buFont typeface="+mj-lt"/>
              <a:buAutoNum type="arabicPeriod" startAt="10"/>
            </a:pPr>
            <a:endParaRPr lang="en-US" sz="1500" dirty="0"/>
          </a:p>
          <a:p>
            <a:pPr marL="342900" indent="-342900">
              <a:buFont typeface="+mj-lt"/>
              <a:buAutoNum type="arabicPeriod" startAt="10"/>
            </a:pPr>
            <a:endParaRPr lang="ru-RU" sz="1500" dirty="0"/>
          </a:p>
          <a:p>
            <a:pPr marL="342900" indent="-342900">
              <a:buFont typeface="+mj-lt"/>
              <a:buAutoNum type="arabicPeriod" startAt="10"/>
            </a:pPr>
            <a:endParaRPr lang="en-US" sz="1500" dirty="0"/>
          </a:p>
          <a:p>
            <a:pPr marL="342900" indent="-342900">
              <a:buFont typeface="+mj-lt"/>
              <a:buAutoNum type="arabicPeriod" startAt="10"/>
            </a:pPr>
            <a:endParaRPr lang="ru-RU" sz="1500" dirty="0"/>
          </a:p>
          <a:p>
            <a:pPr marL="342900" indent="-342900">
              <a:buFont typeface="+mj-lt"/>
              <a:buAutoNum type="arabicPeriod" startAt="10"/>
            </a:pPr>
            <a:endParaRPr lang="ru-RU" sz="15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636259E-B182-4EE1-8D45-454B52C7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73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0BD7CC7-A0A2-4487-82DF-3868E5D5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использованных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14900583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7B2FA2AD-8941-4784-AF43-15EB62F9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0"/>
            </a:pPr>
            <a:r>
              <a:rPr lang="ru-RU" sz="1500" dirty="0"/>
              <a:t>Функция </a:t>
            </a:r>
            <a:r>
              <a:rPr lang="ru-RU" sz="1500" dirty="0" err="1"/>
              <a:t>Print</a:t>
            </a:r>
            <a:r>
              <a:rPr lang="ru-RU" sz="1500" dirty="0"/>
              <a:t> </a:t>
            </a:r>
            <a:r>
              <a:rPr lang="ru-RU" sz="1500" dirty="0">
                <a:hlinkClick r:id="rId2"/>
              </a:rPr>
              <a:t>https://pythonchik.ru/osnovy/funkciya-print</a:t>
            </a:r>
            <a:r>
              <a:rPr lang="ru-RU" sz="1500" dirty="0"/>
              <a:t> 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ru-RU" sz="1500" dirty="0"/>
              <a:t>Язык </a:t>
            </a:r>
            <a:r>
              <a:rPr lang="en-US" sz="1500" dirty="0"/>
              <a:t>Python. </a:t>
            </a:r>
            <a:r>
              <a:rPr lang="ru-RU" sz="1500" dirty="0"/>
              <a:t>Синтаксис, Конструкции, Функция </a:t>
            </a:r>
            <a:r>
              <a:rPr lang="ru-RU" sz="1500" dirty="0" err="1"/>
              <a:t>print</a:t>
            </a:r>
            <a:r>
              <a:rPr lang="ru-RU" sz="1500" dirty="0"/>
              <a:t> и </a:t>
            </a:r>
            <a:r>
              <a:rPr lang="en-US" sz="1500" dirty="0"/>
              <a:t>input </a:t>
            </a:r>
            <a:r>
              <a:rPr lang="en-US" sz="1500" dirty="0">
                <a:hlinkClick r:id="rId3"/>
              </a:rPr>
              <a:t>https://labs-org.ru/python-1/#i-3</a:t>
            </a:r>
            <a:endParaRPr lang="en-US" sz="1500" dirty="0"/>
          </a:p>
          <a:p>
            <a:pPr marL="342900" indent="-342900">
              <a:buFont typeface="+mj-lt"/>
              <a:buAutoNum type="arabicPeriod" startAt="20"/>
            </a:pPr>
            <a:r>
              <a:rPr lang="ru-RU" sz="1500" dirty="0" err="1"/>
              <a:t>Python</a:t>
            </a:r>
            <a:r>
              <a:rPr lang="ru-RU" sz="1500" dirty="0"/>
              <a:t> Урок 1. Арифметические действия и конструкции</a:t>
            </a:r>
            <a:r>
              <a:rPr lang="en-US" sz="1500" dirty="0"/>
              <a:t> </a:t>
            </a:r>
            <a:r>
              <a:rPr lang="ru-RU" sz="1500" dirty="0">
                <a:hlinkClick r:id="rId4"/>
              </a:rPr>
              <a:t>https://labs-org.ru/python-1/</a:t>
            </a:r>
            <a:r>
              <a:rPr lang="en-US" sz="1500" dirty="0"/>
              <a:t>  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ru-RU" sz="1500" dirty="0"/>
              <a:t>Функция </a:t>
            </a:r>
            <a:r>
              <a:rPr lang="ru-RU" sz="1500" dirty="0" err="1"/>
              <a:t>Print</a:t>
            </a:r>
            <a:r>
              <a:rPr lang="ru-RU" sz="1500" dirty="0"/>
              <a:t>() в </a:t>
            </a:r>
            <a:r>
              <a:rPr lang="ru-RU" sz="1500" dirty="0" err="1"/>
              <a:t>Python</a:t>
            </a:r>
            <a:r>
              <a:rPr lang="ru-RU" sz="1500" dirty="0"/>
              <a:t> </a:t>
            </a:r>
            <a:r>
              <a:rPr lang="ru-RU" sz="1500" dirty="0">
                <a:hlinkClick r:id="rId5"/>
              </a:rPr>
              <a:t>https://pythonru.com/osnovy/python-print</a:t>
            </a:r>
            <a:r>
              <a:rPr lang="en-US" sz="1500" dirty="0"/>
              <a:t> </a:t>
            </a:r>
            <a:endParaRPr lang="ru-RU" sz="1500" dirty="0"/>
          </a:p>
          <a:p>
            <a:pPr marL="342900" indent="-342900">
              <a:buFont typeface="+mj-lt"/>
              <a:buAutoNum type="arabicPeriod" startAt="20"/>
            </a:pPr>
            <a:r>
              <a:rPr lang="ru-RU" sz="1500" dirty="0"/>
              <a:t>Основы </a:t>
            </a:r>
            <a:r>
              <a:rPr lang="ru-RU" sz="1500" dirty="0" err="1"/>
              <a:t>Python</a:t>
            </a:r>
            <a:r>
              <a:rPr lang="ru-RU" sz="1500" dirty="0"/>
              <a:t>. Как печатать на </a:t>
            </a:r>
            <a:r>
              <a:rPr lang="ru-RU" sz="1500" dirty="0" err="1"/>
              <a:t>Python</a:t>
            </a:r>
            <a:r>
              <a:rPr lang="ru-RU" sz="1500" dirty="0"/>
              <a:t>?</a:t>
            </a:r>
            <a:r>
              <a:rPr lang="en-US" sz="1500" dirty="0"/>
              <a:t> </a:t>
            </a:r>
            <a:r>
              <a:rPr lang="ru-RU" sz="1500" dirty="0">
                <a:hlinkClick r:id="rId6"/>
              </a:rPr>
              <a:t>https://andreyex.ru/programmirovanie/python/osnovy-python-kak-pechatat-na-python/</a:t>
            </a:r>
            <a:r>
              <a:rPr lang="en-US" sz="1500" dirty="0"/>
              <a:t> </a:t>
            </a:r>
            <a:endParaRPr lang="ru-RU" sz="1500" dirty="0"/>
          </a:p>
          <a:p>
            <a:pPr marL="342900" indent="-342900">
              <a:buFont typeface="+mj-lt"/>
              <a:buAutoNum type="arabicPeriod" startAt="20"/>
            </a:pPr>
            <a:r>
              <a:rPr lang="ru-RU" sz="1500" dirty="0"/>
              <a:t>Основы </a:t>
            </a:r>
            <a:r>
              <a:rPr lang="ru-RU" sz="1500" dirty="0" err="1"/>
              <a:t>Python</a:t>
            </a:r>
            <a:r>
              <a:rPr lang="ru-RU" sz="1500" dirty="0"/>
              <a:t> » 4. Типы данных в </a:t>
            </a:r>
            <a:r>
              <a:rPr lang="ru-RU" sz="1500" dirty="0" err="1"/>
              <a:t>Python</a:t>
            </a:r>
            <a:r>
              <a:rPr lang="ru-RU" sz="1500" dirty="0"/>
              <a:t> </a:t>
            </a:r>
            <a:r>
              <a:rPr lang="ru-RU" sz="1500" dirty="0">
                <a:hlinkClick r:id="rId7"/>
              </a:rPr>
              <a:t>https://pyneng.readthedocs.io/ru/latest/book/04_data_structures/index.html</a:t>
            </a:r>
            <a:r>
              <a:rPr lang="ru-RU" sz="1500" dirty="0"/>
              <a:t> 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ru-RU" sz="1500" dirty="0"/>
              <a:t>Основы </a:t>
            </a:r>
            <a:r>
              <a:rPr lang="ru-RU" sz="1500" dirty="0" err="1"/>
              <a:t>Python</a:t>
            </a:r>
            <a:r>
              <a:rPr lang="ru-RU" sz="1500" dirty="0"/>
              <a:t> » 4. Типы данных в </a:t>
            </a:r>
            <a:r>
              <a:rPr lang="ru-RU" sz="1500" dirty="0" err="1"/>
              <a:t>Python</a:t>
            </a:r>
            <a:r>
              <a:rPr lang="ru-RU" sz="1500" dirty="0"/>
              <a:t> » Булевы значения </a:t>
            </a:r>
            <a:r>
              <a:rPr lang="ru-RU" sz="1500" dirty="0">
                <a:hlinkClick r:id="rId8"/>
              </a:rPr>
              <a:t>https://pyneng.readthedocs.io/ru/latest/book/04_data_structures/boolean.html</a:t>
            </a:r>
            <a:r>
              <a:rPr lang="ru-RU" sz="1500" dirty="0"/>
              <a:t> 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ru-RU" sz="1500" dirty="0"/>
              <a:t>Основы </a:t>
            </a:r>
            <a:r>
              <a:rPr lang="ru-RU" sz="1500" dirty="0" err="1"/>
              <a:t>Python</a:t>
            </a:r>
            <a:r>
              <a:rPr lang="ru-RU" sz="1500" dirty="0"/>
              <a:t> » 4. Типы данных в </a:t>
            </a:r>
            <a:r>
              <a:rPr lang="ru-RU" sz="1500" dirty="0" err="1"/>
              <a:t>Python</a:t>
            </a:r>
            <a:r>
              <a:rPr lang="ru-RU" sz="1500" dirty="0"/>
              <a:t> » Множество (</a:t>
            </a:r>
            <a:r>
              <a:rPr lang="ru-RU" sz="1500" dirty="0" err="1"/>
              <a:t>Set</a:t>
            </a:r>
            <a:r>
              <a:rPr lang="ru-RU" sz="1500" dirty="0"/>
              <a:t>) </a:t>
            </a:r>
            <a:r>
              <a:rPr lang="ru-RU" sz="1500" dirty="0">
                <a:hlinkClick r:id="rId9"/>
              </a:rPr>
              <a:t>https://pyneng.readthedocs.io/ru/latest/book/04_data_structures/set.html</a:t>
            </a:r>
            <a:r>
              <a:rPr lang="ru-RU" sz="1500" dirty="0"/>
              <a:t> 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ru-RU" sz="1500" dirty="0"/>
              <a:t>Основы </a:t>
            </a:r>
            <a:r>
              <a:rPr lang="ru-RU" sz="1500" dirty="0" err="1"/>
              <a:t>Python</a:t>
            </a:r>
            <a:r>
              <a:rPr lang="ru-RU" sz="1500" dirty="0"/>
              <a:t> » 4. Типы данных в </a:t>
            </a:r>
            <a:r>
              <a:rPr lang="ru-RU" sz="1500" dirty="0" err="1"/>
              <a:t>Python</a:t>
            </a:r>
            <a:r>
              <a:rPr lang="ru-RU" sz="1500" dirty="0"/>
              <a:t> » Преобразование типов </a:t>
            </a:r>
            <a:r>
              <a:rPr lang="en-US" sz="1500" dirty="0">
                <a:hlinkClick r:id="rId10"/>
              </a:rPr>
              <a:t>https://pyneng.readthedocs.io/ru/latest/book/04_data_structures/convert_type.html</a:t>
            </a:r>
            <a:r>
              <a:rPr lang="ru-RU" sz="1500" dirty="0"/>
              <a:t> 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sz="1500" dirty="0"/>
              <a:t>Python 3 – </a:t>
            </a:r>
            <a:r>
              <a:rPr lang="ru-RU" sz="1500" dirty="0"/>
              <a:t>Типы переменных </a:t>
            </a:r>
            <a:r>
              <a:rPr lang="en-US" sz="1500" dirty="0">
                <a:hlinkClick r:id="rId11"/>
              </a:rPr>
              <a:t>https://andreyex.ru/yazyk-programmirovaniya-python/uchebnik-po-python-3/python-3-tipy-peremennyx/</a:t>
            </a:r>
            <a:r>
              <a:rPr lang="ru-RU" sz="1500" dirty="0"/>
              <a:t> </a:t>
            </a:r>
            <a:endParaRPr lang="en-US" sz="1500" dirty="0"/>
          </a:p>
          <a:p>
            <a:pPr marL="342900" indent="-342900">
              <a:buFont typeface="+mj-lt"/>
              <a:buAutoNum type="arabicPeriod" startAt="20"/>
            </a:pPr>
            <a:endParaRPr lang="ru-RU" sz="1500" dirty="0"/>
          </a:p>
          <a:p>
            <a:pPr marL="342900" indent="-342900">
              <a:buFont typeface="+mj-lt"/>
              <a:buAutoNum type="arabicPeriod" startAt="20"/>
            </a:pPr>
            <a:endParaRPr lang="en-US" sz="1500" dirty="0"/>
          </a:p>
          <a:p>
            <a:pPr marL="342900" indent="-342900">
              <a:buFont typeface="+mj-lt"/>
              <a:buAutoNum type="arabicPeriod" startAt="20"/>
            </a:pPr>
            <a:endParaRPr lang="ru-RU" sz="1500" dirty="0"/>
          </a:p>
          <a:p>
            <a:pPr marL="342900" indent="-342900">
              <a:buFont typeface="+mj-lt"/>
              <a:buAutoNum type="arabicPeriod" startAt="20"/>
            </a:pPr>
            <a:endParaRPr lang="ru-RU" sz="15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636259E-B182-4EE1-8D45-454B52C7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74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0BD7CC7-A0A2-4487-82DF-3868E5D5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использованных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24680389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7B2FA2AD-8941-4784-AF43-15EB62F9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30"/>
            </a:pPr>
            <a:r>
              <a:rPr lang="ru-RU" sz="1500" dirty="0" err="1"/>
              <a:t>Python</a:t>
            </a:r>
            <a:r>
              <a:rPr lang="ru-RU" sz="1500" dirty="0"/>
              <a:t> 3 – Основные операторы </a:t>
            </a:r>
            <a:r>
              <a:rPr lang="ru-RU" sz="1500" dirty="0">
                <a:hlinkClick r:id="rId2"/>
              </a:rPr>
              <a:t>https://andreyex.ru/yazyk-programmirovaniya-python/uchebnik-po-python-3/python-3-osnovnye-operatory/</a:t>
            </a:r>
            <a:r>
              <a:rPr lang="ru-RU" sz="1500" dirty="0"/>
              <a:t> </a:t>
            </a:r>
            <a:endParaRPr lang="en-US" sz="1500" dirty="0"/>
          </a:p>
          <a:p>
            <a:pPr marL="342900" indent="-342900">
              <a:buFont typeface="+mj-lt"/>
              <a:buAutoNum type="arabicPeriod" startAt="30"/>
            </a:pPr>
            <a:r>
              <a:rPr lang="ru-RU" sz="1500" dirty="0"/>
              <a:t>Математические функции в </a:t>
            </a:r>
            <a:r>
              <a:rPr lang="ru-RU" sz="1500" dirty="0" err="1"/>
              <a:t>Python</a:t>
            </a:r>
            <a:r>
              <a:rPr lang="en-US" sz="1500" dirty="0"/>
              <a:t> </a:t>
            </a:r>
            <a:r>
              <a:rPr lang="ru-RU" sz="1500" dirty="0">
                <a:hlinkClick r:id="rId3"/>
              </a:rPr>
              <a:t>https://foxford.ru/wiki/informatika/matematicheskie-funktsii-v-python</a:t>
            </a:r>
            <a:r>
              <a:rPr lang="en-US" sz="1500" dirty="0"/>
              <a:t> </a:t>
            </a:r>
          </a:p>
          <a:p>
            <a:pPr marL="342900" indent="-342900">
              <a:buFont typeface="+mj-lt"/>
              <a:buAutoNum type="arabicPeriod" startAt="30"/>
            </a:pPr>
            <a:r>
              <a:rPr lang="en-US" sz="1500" dirty="0"/>
              <a:t>Documentation » The Python Standard Library » Numeric and Mathematical Modules » math — Mathematical functions </a:t>
            </a:r>
            <a:r>
              <a:rPr lang="en-US" sz="1500" dirty="0">
                <a:hlinkClick r:id="rId4"/>
              </a:rPr>
              <a:t>https://docs.python.org/3/library/math.html</a:t>
            </a:r>
            <a:r>
              <a:rPr lang="en-US" sz="1500" dirty="0"/>
              <a:t> </a:t>
            </a:r>
            <a:endParaRPr lang="ru-RU" sz="1500" dirty="0"/>
          </a:p>
          <a:p>
            <a:pPr marL="342900" indent="-342900">
              <a:buFont typeface="+mj-lt"/>
              <a:buAutoNum type="arabicPeriod" startAt="30"/>
            </a:pPr>
            <a:r>
              <a:rPr lang="ru-RU" sz="1500" dirty="0"/>
              <a:t>Встроенные математические функции </a:t>
            </a:r>
            <a:r>
              <a:rPr lang="ru-RU" sz="1500" dirty="0" err="1"/>
              <a:t>Python</a:t>
            </a:r>
            <a:r>
              <a:rPr lang="ru-RU" sz="1500" dirty="0"/>
              <a:t> </a:t>
            </a:r>
            <a:r>
              <a:rPr lang="ru-RU" sz="1500" dirty="0">
                <a:hlinkClick r:id="rId5"/>
              </a:rPr>
              <a:t>https://way23.ru/встроенные-математические-функции-python/</a:t>
            </a:r>
            <a:r>
              <a:rPr lang="ru-RU" sz="1500" dirty="0"/>
              <a:t> </a:t>
            </a:r>
          </a:p>
          <a:p>
            <a:pPr marL="342900" indent="-342900">
              <a:buFont typeface="+mj-lt"/>
              <a:buAutoNum type="arabicPeriod" startAt="30"/>
            </a:pPr>
            <a:r>
              <a:rPr lang="ru-RU" sz="1500" dirty="0"/>
              <a:t>Арифметические операции </a:t>
            </a:r>
            <a:r>
              <a:rPr lang="en-US" sz="1500" dirty="0">
                <a:hlinkClick r:id="rId6"/>
              </a:rPr>
              <a:t>https://proproprogs.ru/python_base/arifmeticheskiye-operatsii</a:t>
            </a:r>
            <a:r>
              <a:rPr lang="ru-RU" sz="1500" dirty="0"/>
              <a:t> </a:t>
            </a:r>
          </a:p>
          <a:p>
            <a:pPr marL="342900" indent="-342900">
              <a:buFont typeface="+mj-lt"/>
              <a:buAutoNum type="arabicPeriod" startAt="30"/>
            </a:pPr>
            <a:r>
              <a:rPr lang="ru-RU" sz="1500" dirty="0"/>
              <a:t>Модуль </a:t>
            </a:r>
            <a:r>
              <a:rPr lang="ru-RU" sz="1500" dirty="0" err="1"/>
              <a:t>Math</a:t>
            </a:r>
            <a:r>
              <a:rPr lang="ru-RU" sz="1500" dirty="0"/>
              <a:t> — математика в </a:t>
            </a:r>
            <a:r>
              <a:rPr lang="ru-RU" sz="1500" dirty="0" err="1"/>
              <a:t>Python</a:t>
            </a:r>
            <a:r>
              <a:rPr lang="ru-RU" sz="1500" dirty="0"/>
              <a:t> на примерах (Полный Обзор) </a:t>
            </a:r>
            <a:r>
              <a:rPr lang="en-US" sz="1500" dirty="0">
                <a:hlinkClick r:id="rId7"/>
              </a:rPr>
              <a:t>https://python-scripts.com/math</a:t>
            </a:r>
            <a:r>
              <a:rPr lang="ru-RU" sz="1500" dirty="0"/>
              <a:t> </a:t>
            </a:r>
          </a:p>
          <a:p>
            <a:pPr marL="342900" indent="-342900">
              <a:buFont typeface="+mj-lt"/>
              <a:buAutoNum type="arabicPeriod" startAt="30"/>
            </a:pPr>
            <a:r>
              <a:rPr lang="en-US" sz="1500" dirty="0"/>
              <a:t>NumPy </a:t>
            </a:r>
            <a:r>
              <a:rPr lang="en-US" sz="1500" dirty="0">
                <a:hlinkClick r:id="rId8"/>
              </a:rPr>
              <a:t>https://numpy.org</a:t>
            </a:r>
            <a:r>
              <a:rPr lang="ru-RU" sz="1500" dirty="0"/>
              <a:t> </a:t>
            </a:r>
            <a:r>
              <a:rPr lang="en-US" sz="1500" dirty="0"/>
              <a:t> </a:t>
            </a:r>
          </a:p>
          <a:p>
            <a:pPr marL="342900" indent="-342900">
              <a:buFont typeface="+mj-lt"/>
              <a:buAutoNum type="arabicPeriod" startAt="30"/>
            </a:pPr>
            <a:r>
              <a:rPr lang="en-US" sz="1500" dirty="0"/>
              <a:t>SciPy </a:t>
            </a:r>
            <a:r>
              <a:rPr lang="en-US" sz="1500" dirty="0">
                <a:hlinkClick r:id="rId9"/>
              </a:rPr>
              <a:t>https://www.scipy.org/</a:t>
            </a:r>
            <a:r>
              <a:rPr lang="ru-RU" sz="1500" dirty="0"/>
              <a:t> </a:t>
            </a:r>
            <a:endParaRPr lang="en-US" sz="1500" dirty="0"/>
          </a:p>
          <a:p>
            <a:pPr marL="342900" indent="-342900">
              <a:buFont typeface="+mj-lt"/>
              <a:buAutoNum type="arabicPeriod" startAt="30"/>
            </a:pPr>
            <a:r>
              <a:rPr lang="en-US" sz="1500" dirty="0" err="1"/>
              <a:t>Statsmodel</a:t>
            </a:r>
            <a:r>
              <a:rPr lang="en-US" sz="1500" dirty="0"/>
              <a:t>  </a:t>
            </a:r>
            <a:r>
              <a:rPr lang="en-US" sz="1500" dirty="0">
                <a:hlinkClick r:id="rId10"/>
              </a:rPr>
              <a:t>https://www.statsmodels.org/stable/index.html</a:t>
            </a:r>
            <a:r>
              <a:rPr lang="ru-RU" sz="1500" dirty="0"/>
              <a:t> </a:t>
            </a:r>
            <a:r>
              <a:rPr lang="en-US" sz="1500" dirty="0"/>
              <a:t> </a:t>
            </a:r>
          </a:p>
          <a:p>
            <a:pPr marL="342900" indent="-342900">
              <a:buFont typeface="+mj-lt"/>
              <a:buAutoNum type="arabicPeriod" startAt="30"/>
            </a:pPr>
            <a:r>
              <a:rPr lang="en-US" sz="1500" dirty="0"/>
              <a:t>Scikit-learn </a:t>
            </a:r>
            <a:r>
              <a:rPr lang="en-US" sz="1500" dirty="0">
                <a:hlinkClick r:id="rId11"/>
              </a:rPr>
              <a:t>https://scikit-learn.org/stable/</a:t>
            </a:r>
            <a:r>
              <a:rPr lang="ru-RU" sz="1500" dirty="0"/>
              <a:t> </a:t>
            </a:r>
            <a:r>
              <a:rPr lang="en-US" sz="1500" dirty="0"/>
              <a:t> </a:t>
            </a:r>
          </a:p>
          <a:p>
            <a:pPr marL="342900" indent="-342900">
              <a:buFont typeface="+mj-lt"/>
              <a:buAutoNum type="arabicPeriod" startAt="30"/>
            </a:pPr>
            <a:endParaRPr lang="ru-RU" sz="1500" dirty="0"/>
          </a:p>
          <a:p>
            <a:pPr marL="342900" indent="-342900">
              <a:buFont typeface="+mj-lt"/>
              <a:buAutoNum type="arabicPeriod" startAt="30"/>
            </a:pPr>
            <a:endParaRPr lang="en-US" sz="1500" dirty="0"/>
          </a:p>
          <a:p>
            <a:pPr marL="342900" indent="-342900">
              <a:buFont typeface="+mj-lt"/>
              <a:buAutoNum type="arabicPeriod" startAt="30"/>
            </a:pPr>
            <a:endParaRPr lang="ru-RU" sz="1500" dirty="0"/>
          </a:p>
          <a:p>
            <a:pPr marL="342900" indent="-342900">
              <a:buFont typeface="+mj-lt"/>
              <a:buAutoNum type="arabicPeriod" startAt="30"/>
            </a:pPr>
            <a:endParaRPr lang="ru-RU" sz="15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636259E-B182-4EE1-8D45-454B52C7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75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0BD7CC7-A0A2-4487-82DF-3868E5D5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использованных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14717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6D62C5B-C13A-472B-AB7A-EB3CFF55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B2003FA-E0CD-4CC0-93CD-AE4C55EB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Tutor</a:t>
            </a:r>
            <a:r>
              <a:rPr lang="ru-RU" dirty="0"/>
              <a:t/>
            </a:r>
            <a:br>
              <a:rPr lang="ru-RU" dirty="0"/>
            </a:br>
            <a:r>
              <a:rPr lang="en-US" sz="3100" dirty="0"/>
              <a:t>http://pythontutor.com</a:t>
            </a:r>
            <a:endParaRPr lang="ru-RU" sz="31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2FD6C5-FA65-4EBF-8938-3C721D03D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00" y="1300162"/>
            <a:ext cx="8681731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9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5E867B-3030-43D2-930D-4555E27E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4F7D-091D-41C3-B7D2-91A1DF069B1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8BEC7CC-A73C-4CB8-9E66-20076D13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 - https://github.com/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00540C7-B22D-4F68-9FFA-0C8692A1C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02" y="1184254"/>
            <a:ext cx="8020396" cy="52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63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</TotalTime>
  <Words>3193</Words>
  <Application>Microsoft Office PowerPoint</Application>
  <PresentationFormat>Экран (4:3)</PresentationFormat>
  <Paragraphs>748</Paragraphs>
  <Slides>75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Тема Office</vt:lpstr>
      <vt:lpstr>Python  http://www.python.org</vt:lpstr>
      <vt:lpstr>Anaconda https://www.anaconda.com/products/individual</vt:lpstr>
      <vt:lpstr>PyCharm https://www.jetbrains.com/pycharm/</vt:lpstr>
      <vt:lpstr>PyCharm ұқсасы</vt:lpstr>
      <vt:lpstr>Python-мен жұмысты бастау: Python-мен жұмыс істеуге арналған бағдарламаларды орнату және конфигурациялау (Anaconda, PyCharm)</vt:lpstr>
      <vt:lpstr>Python 3 №29: PyCharm жүйесінде орнату және пайдалану</vt:lpstr>
      <vt:lpstr>Repl.it - The collaborative browser based IDE https://repl.it/ </vt:lpstr>
      <vt:lpstr>Python Tutor http://pythontutor.com</vt:lpstr>
      <vt:lpstr>GitHub - https://github.com/</vt:lpstr>
      <vt:lpstr>Python Print()</vt:lpstr>
      <vt:lpstr>Пример использования функции print()</vt:lpstr>
      <vt:lpstr>Пример использования функции print()</vt:lpstr>
      <vt:lpstr>Пример использования функции print()</vt:lpstr>
      <vt:lpstr>Пример использования функции print()</vt:lpstr>
      <vt:lpstr> print() - необязательные аргументы</vt:lpstr>
      <vt:lpstr> print() - необязательные аргументы</vt:lpstr>
      <vt:lpstr>Python Оператор присваивания</vt:lpstr>
      <vt:lpstr>Оператор присваивания</vt:lpstr>
      <vt:lpstr>Python Функция Input()</vt:lpstr>
      <vt:lpstr>Input()</vt:lpstr>
      <vt:lpstr>Input()</vt:lpstr>
      <vt:lpstr>Python Комментарии</vt:lpstr>
      <vt:lpstr>Комментарии</vt:lpstr>
      <vt:lpstr>Однострочный комментарий</vt:lpstr>
      <vt:lpstr>Многострочные комментарии</vt:lpstr>
      <vt:lpstr>Многострочные комментарии</vt:lpstr>
      <vt:lpstr>Python Типы данных</vt:lpstr>
      <vt:lpstr>Стандартные типы данных</vt:lpstr>
      <vt:lpstr>Числа</vt:lpstr>
      <vt:lpstr>Целые числа (int)</vt:lpstr>
      <vt:lpstr>Вещественные числа (float)</vt:lpstr>
      <vt:lpstr>Логический тип (bool)</vt:lpstr>
      <vt:lpstr>Логический тип (bool)</vt:lpstr>
      <vt:lpstr>Логический тип (bool)</vt:lpstr>
      <vt:lpstr>Строки (str)</vt:lpstr>
      <vt:lpstr>Строки (str)</vt:lpstr>
      <vt:lpstr>Списки </vt:lpstr>
      <vt:lpstr>Списки </vt:lpstr>
      <vt:lpstr>Кортежи </vt:lpstr>
      <vt:lpstr>Кортежи</vt:lpstr>
      <vt:lpstr>Словари </vt:lpstr>
      <vt:lpstr>Словари</vt:lpstr>
      <vt:lpstr>Множество (Set)</vt:lpstr>
      <vt:lpstr>Множества</vt:lpstr>
      <vt:lpstr>Python Преобразование  типов данных </vt:lpstr>
      <vt:lpstr>Преобразование типов</vt:lpstr>
      <vt:lpstr>Функция list преобразует аргумент в список</vt:lpstr>
      <vt:lpstr>Функция set преобразует аргумент в множество</vt:lpstr>
      <vt:lpstr>Функция tuple преобразует аргумент в кортеж</vt:lpstr>
      <vt:lpstr>Python для систем счисления</vt:lpstr>
      <vt:lpstr>Список функций преобразования типов данных</vt:lpstr>
      <vt:lpstr>Python Основные операторы</vt:lpstr>
      <vt:lpstr>Арифметические операторы</vt:lpstr>
      <vt:lpstr>Операторы сравнения</vt:lpstr>
      <vt:lpstr>Операторы присваивания</vt:lpstr>
      <vt:lpstr>Логические операторы</vt:lpstr>
      <vt:lpstr>Операторы приоритетов в Python</vt:lpstr>
      <vt:lpstr>Python Стандартные математические функции </vt:lpstr>
      <vt:lpstr>Стандартные математические функции</vt:lpstr>
      <vt:lpstr>abs(x)</vt:lpstr>
      <vt:lpstr>pow(base, exp[, mod])</vt:lpstr>
      <vt:lpstr>round(number[, ndigits])</vt:lpstr>
      <vt:lpstr>Python Математические функции Библиотека math</vt:lpstr>
      <vt:lpstr>Математические функции в Python</vt:lpstr>
      <vt:lpstr>Функции в библиотеке math</vt:lpstr>
      <vt:lpstr>Степенные и логарифмические функции</vt:lpstr>
      <vt:lpstr>Тригонометрические функции</vt:lpstr>
      <vt:lpstr>Радианы в градусы и наоборот</vt:lpstr>
      <vt:lpstr>Пример программы с математическими функциями</vt:lpstr>
      <vt:lpstr>Математические библиотеки</vt:lpstr>
      <vt:lpstr>Презентация PowerPoint</vt:lpstr>
      <vt:lpstr>Список использованных источников</vt:lpstr>
      <vt:lpstr>Список использованных источников</vt:lpstr>
      <vt:lpstr>Список использованных источников</vt:lpstr>
      <vt:lpstr>Список использованных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Sayat</cp:lastModifiedBy>
  <cp:revision>171</cp:revision>
  <dcterms:created xsi:type="dcterms:W3CDTF">2021-02-14T11:38:06Z</dcterms:created>
  <dcterms:modified xsi:type="dcterms:W3CDTF">2023-09-08T06:46:21Z</dcterms:modified>
</cp:coreProperties>
</file>